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etsen" charset="1" panose="020108030300000D0203"/>
      <p:regular r:id="rId22"/>
    </p:embeddedFont>
    <p:embeddedFont>
      <p:font typeface="Poppins" charset="1" panose="00000500000000000000"/>
      <p:regular r:id="rId23"/>
    </p:embeddedFont>
    <p:embeddedFont>
      <p:font typeface="Poppins Semi-Bold" charset="1" panose="00000700000000000000"/>
      <p:regular r:id="rId24"/>
    </p:embeddedFont>
    <p:embeddedFont>
      <p:font typeface="Poppins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774909" y="509109"/>
            <a:ext cx="4382593" cy="2860638"/>
          </a:xfrm>
          <a:custGeom>
            <a:avLst/>
            <a:gdLst/>
            <a:ahLst/>
            <a:cxnLst/>
            <a:rect r="r" b="b" t="t" l="l"/>
            <a:pathLst>
              <a:path h="2860638" w="4382593">
                <a:moveTo>
                  <a:pt x="0" y="0"/>
                </a:moveTo>
                <a:lnTo>
                  <a:pt x="4382593" y="0"/>
                </a:lnTo>
                <a:lnTo>
                  <a:pt x="4382593" y="2860638"/>
                </a:lnTo>
                <a:lnTo>
                  <a:pt x="0" y="2860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933" y="164260"/>
            <a:ext cx="9244342" cy="8437563"/>
          </a:xfrm>
          <a:custGeom>
            <a:avLst/>
            <a:gdLst/>
            <a:ahLst/>
            <a:cxnLst/>
            <a:rect r="r" b="b" t="t" l="l"/>
            <a:pathLst>
              <a:path h="8437563" w="9244342">
                <a:moveTo>
                  <a:pt x="0" y="0"/>
                </a:moveTo>
                <a:lnTo>
                  <a:pt x="9244342" y="0"/>
                </a:lnTo>
                <a:lnTo>
                  <a:pt x="9244342" y="8437563"/>
                </a:lnTo>
                <a:lnTo>
                  <a:pt x="0" y="8437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70826" y="8905716"/>
            <a:ext cx="20429652" cy="1749036"/>
            <a:chOff x="0" y="0"/>
            <a:chExt cx="27239536" cy="2332049"/>
          </a:xfrm>
        </p:grpSpPr>
        <p:sp>
          <p:nvSpPr>
            <p:cNvPr name="Freeform 5" id="5"/>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sp>
          <p:nvSpPr>
            <p:cNvPr name="Freeform 6" id="6"/>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grpSp>
      <p:sp>
        <p:nvSpPr>
          <p:cNvPr name="Freeform 7" id="7"/>
          <p:cNvSpPr/>
          <p:nvPr/>
        </p:nvSpPr>
        <p:spPr>
          <a:xfrm flipH="true" flipV="false" rot="0">
            <a:off x="13653902" y="-408885"/>
            <a:ext cx="5587787" cy="2875171"/>
          </a:xfrm>
          <a:custGeom>
            <a:avLst/>
            <a:gdLst/>
            <a:ahLst/>
            <a:cxnLst/>
            <a:rect r="r" b="b" t="t" l="l"/>
            <a:pathLst>
              <a:path h="2875171" w="5587787">
                <a:moveTo>
                  <a:pt x="5587787" y="0"/>
                </a:moveTo>
                <a:lnTo>
                  <a:pt x="0" y="0"/>
                </a:lnTo>
                <a:lnTo>
                  <a:pt x="0" y="2875170"/>
                </a:lnTo>
                <a:lnTo>
                  <a:pt x="5587787" y="2875170"/>
                </a:lnTo>
                <a:lnTo>
                  <a:pt x="558778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021995" y="-1273325"/>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9144000" y="164260"/>
            <a:ext cx="2528893" cy="689698"/>
          </a:xfrm>
          <a:custGeom>
            <a:avLst/>
            <a:gdLst/>
            <a:ahLst/>
            <a:cxnLst/>
            <a:rect r="r" b="b" t="t" l="l"/>
            <a:pathLst>
              <a:path h="689698" w="2528893">
                <a:moveTo>
                  <a:pt x="2528893" y="0"/>
                </a:moveTo>
                <a:lnTo>
                  <a:pt x="0" y="0"/>
                </a:lnTo>
                <a:lnTo>
                  <a:pt x="0" y="689699"/>
                </a:lnTo>
                <a:lnTo>
                  <a:pt x="2528893" y="689699"/>
                </a:lnTo>
                <a:lnTo>
                  <a:pt x="252889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5341" y="1342671"/>
            <a:ext cx="2312381" cy="630649"/>
          </a:xfrm>
          <a:custGeom>
            <a:avLst/>
            <a:gdLst/>
            <a:ahLst/>
            <a:cxnLst/>
            <a:rect r="r" b="b" t="t" l="l"/>
            <a:pathLst>
              <a:path h="630649" w="2312381">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4969208" y="1939428"/>
            <a:ext cx="2976226" cy="7578353"/>
          </a:xfrm>
          <a:custGeom>
            <a:avLst/>
            <a:gdLst/>
            <a:ahLst/>
            <a:cxnLst/>
            <a:rect r="r" b="b" t="t" l="l"/>
            <a:pathLst>
              <a:path h="7578353" w="2976226">
                <a:moveTo>
                  <a:pt x="2976225" y="0"/>
                </a:moveTo>
                <a:lnTo>
                  <a:pt x="0" y="0"/>
                </a:lnTo>
                <a:lnTo>
                  <a:pt x="0" y="7578353"/>
                </a:lnTo>
                <a:lnTo>
                  <a:pt x="2976225" y="7578353"/>
                </a:lnTo>
                <a:lnTo>
                  <a:pt x="29762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988059" y="3859730"/>
            <a:ext cx="13388819" cy="1509052"/>
          </a:xfrm>
          <a:prstGeom prst="rect">
            <a:avLst/>
          </a:prstGeom>
        </p:spPr>
        <p:txBody>
          <a:bodyPr anchor="t" rtlCol="false" tIns="0" lIns="0" bIns="0" rIns="0">
            <a:spAutoFit/>
          </a:bodyPr>
          <a:lstStyle/>
          <a:p>
            <a:pPr algn="ctr">
              <a:lnSpc>
                <a:spcPts val="5829"/>
              </a:lnSpc>
            </a:pPr>
            <a:r>
              <a:rPr lang="en-US" sz="6010">
                <a:solidFill>
                  <a:srgbClr val="3B435F"/>
                </a:solidFill>
                <a:latin typeface="Poetsen"/>
              </a:rPr>
              <a:t> Efficient Cargo Loading for Humanitarian Aid Delivery</a:t>
            </a:r>
          </a:p>
        </p:txBody>
      </p:sp>
      <p:sp>
        <p:nvSpPr>
          <p:cNvPr name="TextBox 13" id="13"/>
          <p:cNvSpPr txBox="true"/>
          <p:nvPr/>
        </p:nvSpPr>
        <p:spPr>
          <a:xfrm rot="0">
            <a:off x="7750464" y="2228051"/>
            <a:ext cx="3805919" cy="832719"/>
          </a:xfrm>
          <a:prstGeom prst="rect">
            <a:avLst/>
          </a:prstGeom>
        </p:spPr>
        <p:txBody>
          <a:bodyPr anchor="t" rtlCol="false" tIns="0" lIns="0" bIns="0" rIns="0">
            <a:spAutoFit/>
          </a:bodyPr>
          <a:lstStyle/>
          <a:p>
            <a:pPr algn="ctr">
              <a:lnSpc>
                <a:spcPts val="4754"/>
              </a:lnSpc>
            </a:pPr>
            <a:r>
              <a:rPr lang="en-US" sz="3395" spc="176">
                <a:solidFill>
                  <a:srgbClr val="392515"/>
                </a:solidFill>
                <a:latin typeface="Poppins"/>
              </a:rPr>
              <a:t>GROUP PROJECT</a:t>
            </a:r>
          </a:p>
        </p:txBody>
      </p:sp>
      <p:sp>
        <p:nvSpPr>
          <p:cNvPr name="Freeform 14" id="14"/>
          <p:cNvSpPr/>
          <p:nvPr/>
        </p:nvSpPr>
        <p:spPr>
          <a:xfrm flipH="false" flipV="false" rot="0">
            <a:off x="-903833" y="7295052"/>
            <a:ext cx="2685364" cy="2485182"/>
          </a:xfrm>
          <a:custGeom>
            <a:avLst/>
            <a:gdLst/>
            <a:ahLst/>
            <a:cxnLst/>
            <a:rect r="r" b="b" t="t" l="l"/>
            <a:pathLst>
              <a:path h="2485182" w="2685364">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0">
            <a:off x="1446440" y="8114557"/>
            <a:ext cx="2347433" cy="2172443"/>
          </a:xfrm>
          <a:custGeom>
            <a:avLst/>
            <a:gdLst/>
            <a:ahLst/>
            <a:cxnLst/>
            <a:rect r="r" b="b" t="t" l="l"/>
            <a:pathLst>
              <a:path h="2172443" w="234743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165506" y="6985438"/>
            <a:ext cx="1677235" cy="1552205"/>
          </a:xfrm>
          <a:custGeom>
            <a:avLst/>
            <a:gdLst/>
            <a:ahLst/>
            <a:cxnLst/>
            <a:rect r="r" b="b" t="t" l="l"/>
            <a:pathLst>
              <a:path h="1552205" w="167723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5359113" y="5949808"/>
            <a:ext cx="8588621" cy="551011"/>
          </a:xfrm>
          <a:prstGeom prst="rect">
            <a:avLst/>
          </a:prstGeom>
        </p:spPr>
        <p:txBody>
          <a:bodyPr anchor="t" rtlCol="false" tIns="0" lIns="0" bIns="0" rIns="0">
            <a:spAutoFit/>
          </a:bodyPr>
          <a:lstStyle/>
          <a:p>
            <a:pPr algn="ctr">
              <a:lnSpc>
                <a:spcPts val="4279"/>
              </a:lnSpc>
            </a:pPr>
            <a:r>
              <a:rPr lang="en-US" sz="3056">
                <a:solidFill>
                  <a:srgbClr val="242D47"/>
                </a:solidFill>
                <a:latin typeface="Poppins"/>
              </a:rPr>
              <a:t>Presented by: Relief Rapid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90153" y="1221379"/>
            <a:ext cx="8539071" cy="8998946"/>
          </a:xfrm>
          <a:custGeom>
            <a:avLst/>
            <a:gdLst/>
            <a:ahLst/>
            <a:cxnLst/>
            <a:rect r="r" b="b" t="t" l="l"/>
            <a:pathLst>
              <a:path h="8998946" w="8539071">
                <a:moveTo>
                  <a:pt x="0" y="0"/>
                </a:moveTo>
                <a:lnTo>
                  <a:pt x="8539071" y="0"/>
                </a:lnTo>
                <a:lnTo>
                  <a:pt x="8539071" y="8998946"/>
                </a:lnTo>
                <a:lnTo>
                  <a:pt x="0" y="8998946"/>
                </a:lnTo>
                <a:lnTo>
                  <a:pt x="0" y="0"/>
                </a:lnTo>
                <a:close/>
              </a:path>
            </a:pathLst>
          </a:custGeom>
          <a:blipFill>
            <a:blip r:embed="rId2"/>
            <a:stretch>
              <a:fillRect l="0" t="0" r="0" b="-2313"/>
            </a:stretch>
          </a:blipFill>
        </p:spPr>
      </p:sp>
      <p:sp>
        <p:nvSpPr>
          <p:cNvPr name="Freeform 3" id="3"/>
          <p:cNvSpPr/>
          <p:nvPr/>
        </p:nvSpPr>
        <p:spPr>
          <a:xfrm flipH="false" flipV="false" rot="0">
            <a:off x="11022845" y="108716"/>
            <a:ext cx="7070278" cy="10017329"/>
          </a:xfrm>
          <a:custGeom>
            <a:avLst/>
            <a:gdLst/>
            <a:ahLst/>
            <a:cxnLst/>
            <a:rect r="r" b="b" t="t" l="l"/>
            <a:pathLst>
              <a:path h="10017329" w="7070278">
                <a:moveTo>
                  <a:pt x="0" y="0"/>
                </a:moveTo>
                <a:lnTo>
                  <a:pt x="7070278" y="0"/>
                </a:lnTo>
                <a:lnTo>
                  <a:pt x="7070278" y="10017329"/>
                </a:lnTo>
                <a:lnTo>
                  <a:pt x="0" y="10017329"/>
                </a:lnTo>
                <a:lnTo>
                  <a:pt x="0" y="0"/>
                </a:lnTo>
                <a:close/>
              </a:path>
            </a:pathLst>
          </a:custGeom>
          <a:blipFill>
            <a:blip r:embed="rId3"/>
            <a:stretch>
              <a:fillRect l="0" t="0" r="0" b="0"/>
            </a:stretch>
          </a:blipFill>
        </p:spPr>
      </p:sp>
      <p:grpSp>
        <p:nvGrpSpPr>
          <p:cNvPr name="Group 4" id="4"/>
          <p:cNvGrpSpPr/>
          <p:nvPr/>
        </p:nvGrpSpPr>
        <p:grpSpPr>
          <a:xfrm rot="0">
            <a:off x="0" y="70616"/>
            <a:ext cx="10470382" cy="1101815"/>
            <a:chOff x="0" y="0"/>
            <a:chExt cx="13960509" cy="1469087"/>
          </a:xfrm>
        </p:grpSpPr>
        <p:grpSp>
          <p:nvGrpSpPr>
            <p:cNvPr name="Group 5" id="5"/>
            <p:cNvGrpSpPr/>
            <p:nvPr/>
          </p:nvGrpSpPr>
          <p:grpSpPr>
            <a:xfrm rot="0">
              <a:off x="0" y="0"/>
              <a:ext cx="13960509" cy="1469087"/>
              <a:chOff x="0" y="0"/>
              <a:chExt cx="3861958" cy="406400"/>
            </a:xfrm>
          </p:grpSpPr>
          <p:sp>
            <p:nvSpPr>
              <p:cNvPr name="Freeform 6" id="6"/>
              <p:cNvSpPr/>
              <p:nvPr/>
            </p:nvSpPr>
            <p:spPr>
              <a:xfrm flipH="false" flipV="false" rot="0">
                <a:off x="0" y="0"/>
                <a:ext cx="3861958" cy="406400"/>
              </a:xfrm>
              <a:custGeom>
                <a:avLst/>
                <a:gdLst/>
                <a:ahLst/>
                <a:cxnLst/>
                <a:rect r="r" b="b" t="t" l="l"/>
                <a:pathLst>
                  <a:path h="406400" w="3861958">
                    <a:moveTo>
                      <a:pt x="0" y="0"/>
                    </a:moveTo>
                    <a:lnTo>
                      <a:pt x="3658758" y="0"/>
                    </a:lnTo>
                    <a:lnTo>
                      <a:pt x="3861958" y="203200"/>
                    </a:lnTo>
                    <a:lnTo>
                      <a:pt x="3658758" y="406400"/>
                    </a:lnTo>
                    <a:lnTo>
                      <a:pt x="0" y="406400"/>
                    </a:lnTo>
                    <a:lnTo>
                      <a:pt x="203200" y="203200"/>
                    </a:lnTo>
                    <a:lnTo>
                      <a:pt x="0" y="0"/>
                    </a:lnTo>
                    <a:close/>
                  </a:path>
                </a:pathLst>
              </a:custGeom>
              <a:solidFill>
                <a:srgbClr val="F5BA53"/>
              </a:solidFill>
            </p:spPr>
          </p:sp>
          <p:sp>
            <p:nvSpPr>
              <p:cNvPr name="TextBox 7" id="7"/>
              <p:cNvSpPr txBox="true"/>
              <p:nvPr/>
            </p:nvSpPr>
            <p:spPr>
              <a:xfrm>
                <a:off x="177800" y="-57150"/>
                <a:ext cx="3607958" cy="4635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883254" y="319586"/>
              <a:ext cx="12844718"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Program Development in Java</a:t>
              </a:r>
              <a:r>
                <a:rPr lang="en-US" sz="5167">
                  <a:solidFill>
                    <a:srgbClr val="3B435F"/>
                  </a:solidFill>
                  <a:latin typeface="Poetsen"/>
                </a:rPr>
                <a:t>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7718" y="1028700"/>
            <a:ext cx="3598693" cy="1101815"/>
            <a:chOff x="0" y="0"/>
            <a:chExt cx="1327364" cy="406400"/>
          </a:xfrm>
        </p:grpSpPr>
        <p:sp>
          <p:nvSpPr>
            <p:cNvPr name="Freeform 3" id="3"/>
            <p:cNvSpPr/>
            <p:nvPr/>
          </p:nvSpPr>
          <p:spPr>
            <a:xfrm flipH="false" flipV="false" rot="0">
              <a:off x="0" y="0"/>
              <a:ext cx="1327364" cy="406400"/>
            </a:xfrm>
            <a:custGeom>
              <a:avLst/>
              <a:gdLst/>
              <a:ahLst/>
              <a:cxnLst/>
              <a:rect r="r" b="b" t="t" l="l"/>
              <a:pathLst>
                <a:path h="406400" w="1327364">
                  <a:moveTo>
                    <a:pt x="0" y="0"/>
                  </a:moveTo>
                  <a:lnTo>
                    <a:pt x="1124164" y="0"/>
                  </a:lnTo>
                  <a:lnTo>
                    <a:pt x="1327364" y="203200"/>
                  </a:lnTo>
                  <a:lnTo>
                    <a:pt x="1124164"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1073364"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3514216" y="2846460"/>
            <a:ext cx="11126444" cy="5615021"/>
          </a:xfrm>
          <a:custGeom>
            <a:avLst/>
            <a:gdLst/>
            <a:ahLst/>
            <a:cxnLst/>
            <a:rect r="r" b="b" t="t" l="l"/>
            <a:pathLst>
              <a:path h="5615021" w="11126444">
                <a:moveTo>
                  <a:pt x="0" y="0"/>
                </a:moveTo>
                <a:lnTo>
                  <a:pt x="11126444" y="0"/>
                </a:lnTo>
                <a:lnTo>
                  <a:pt x="11126444" y="5615021"/>
                </a:lnTo>
                <a:lnTo>
                  <a:pt x="0" y="5615021"/>
                </a:lnTo>
                <a:lnTo>
                  <a:pt x="0" y="0"/>
                </a:lnTo>
                <a:close/>
              </a:path>
            </a:pathLst>
          </a:custGeom>
          <a:blipFill>
            <a:blip r:embed="rId2"/>
            <a:stretch>
              <a:fillRect l="0" t="0" r="0" b="0"/>
            </a:stretch>
          </a:blipFill>
        </p:spPr>
      </p:sp>
      <p:sp>
        <p:nvSpPr>
          <p:cNvPr name="TextBox 6" id="6"/>
          <p:cNvSpPr txBox="true"/>
          <p:nvPr/>
        </p:nvSpPr>
        <p:spPr>
          <a:xfrm rot="0">
            <a:off x="1858682" y="1294583"/>
            <a:ext cx="3311068" cy="674824"/>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Output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473894" y="202279"/>
            <a:ext cx="8670106" cy="999623"/>
            <a:chOff x="0" y="0"/>
            <a:chExt cx="3524858" cy="406400"/>
          </a:xfrm>
        </p:grpSpPr>
        <p:sp>
          <p:nvSpPr>
            <p:cNvPr name="Freeform 3" id="3"/>
            <p:cNvSpPr/>
            <p:nvPr/>
          </p:nvSpPr>
          <p:spPr>
            <a:xfrm flipH="false" flipV="false" rot="0">
              <a:off x="0" y="0"/>
              <a:ext cx="3524858" cy="406400"/>
            </a:xfrm>
            <a:custGeom>
              <a:avLst/>
              <a:gdLst/>
              <a:ahLst/>
              <a:cxnLst/>
              <a:rect r="r" b="b" t="t" l="l"/>
              <a:pathLst>
                <a:path h="406400" w="3524858">
                  <a:moveTo>
                    <a:pt x="0" y="0"/>
                  </a:moveTo>
                  <a:lnTo>
                    <a:pt x="3321658" y="0"/>
                  </a:lnTo>
                  <a:lnTo>
                    <a:pt x="3524858" y="203200"/>
                  </a:lnTo>
                  <a:lnTo>
                    <a:pt x="3321658"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3270858"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265291" y="353876"/>
            <a:ext cx="10214106"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Algortihm Specification</a:t>
            </a:r>
          </a:p>
        </p:txBody>
      </p:sp>
      <p:sp>
        <p:nvSpPr>
          <p:cNvPr name="TextBox 6" id="6"/>
          <p:cNvSpPr txBox="true"/>
          <p:nvPr/>
        </p:nvSpPr>
        <p:spPr>
          <a:xfrm rot="0">
            <a:off x="658058" y="1888980"/>
            <a:ext cx="17301415" cy="2034851"/>
          </a:xfrm>
          <a:prstGeom prst="rect">
            <a:avLst/>
          </a:prstGeom>
        </p:spPr>
        <p:txBody>
          <a:bodyPr anchor="t" rtlCol="false" tIns="0" lIns="0" bIns="0" rIns="0">
            <a:spAutoFit/>
          </a:bodyPr>
          <a:lstStyle/>
          <a:p>
            <a:pPr algn="l">
              <a:lnSpc>
                <a:spcPts val="3187"/>
              </a:lnSpc>
            </a:pPr>
            <a:r>
              <a:rPr lang="en-US" sz="2820" spc="2">
                <a:solidFill>
                  <a:srgbClr val="242D47"/>
                </a:solidFill>
                <a:latin typeface="Poppins"/>
              </a:rPr>
              <a:t>Problem Statement</a:t>
            </a:r>
          </a:p>
          <a:p>
            <a:pPr algn="l">
              <a:lnSpc>
                <a:spcPts val="3187"/>
              </a:lnSpc>
            </a:pPr>
            <a:r>
              <a:rPr lang="en-US" sz="2820" spc="2">
                <a:solidFill>
                  <a:srgbClr val="242D47"/>
                </a:solidFill>
                <a:latin typeface="Poppins"/>
              </a:rPr>
              <a:t>Given a set of cargo items, each with a weight and a priority value, and a maximum weight capacity for the cargo ship, the objective is to maximize the total priority value of the items loaded onto the ship without exceeding its weight capacity.</a:t>
            </a:r>
          </a:p>
          <a:p>
            <a:pPr algn="l">
              <a:lnSpc>
                <a:spcPts val="3187"/>
              </a:lnSpc>
            </a:pPr>
          </a:p>
        </p:txBody>
      </p:sp>
      <p:sp>
        <p:nvSpPr>
          <p:cNvPr name="TextBox 7" id="7"/>
          <p:cNvSpPr txBox="true"/>
          <p:nvPr/>
        </p:nvSpPr>
        <p:spPr>
          <a:xfrm rot="0">
            <a:off x="658058" y="4231634"/>
            <a:ext cx="8485942" cy="54623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Input :</a:t>
            </a:r>
          </a:p>
          <a:p>
            <a:pPr algn="l" marL="608990" indent="-304495" lvl="1">
              <a:lnSpc>
                <a:spcPts val="3948"/>
              </a:lnSpc>
              <a:buFont typeface="Arial"/>
              <a:buChar char="•"/>
            </a:pPr>
            <a:r>
              <a:rPr lang="en-US" sz="2820" spc="2">
                <a:solidFill>
                  <a:srgbClr val="242D47"/>
                </a:solidFill>
                <a:latin typeface="Poppins"/>
              </a:rPr>
              <a:t>cargoItems:</a:t>
            </a:r>
            <a:r>
              <a:rPr lang="en-US" sz="2820" spc="2">
                <a:solidFill>
                  <a:srgbClr val="242D47"/>
                </a:solidFill>
                <a:latin typeface="Poppins"/>
              </a:rPr>
              <a:t> A list of cargo items, each containing the following attributes:</a:t>
            </a:r>
          </a:p>
          <a:p>
            <a:pPr algn="l" marL="1217980" indent="-405993" lvl="2">
              <a:lnSpc>
                <a:spcPts val="3948"/>
              </a:lnSpc>
              <a:buFont typeface="Arial"/>
              <a:buChar char="⚬"/>
            </a:pPr>
            <a:r>
              <a:rPr lang="en-US" sz="2820" spc="2">
                <a:solidFill>
                  <a:srgbClr val="242D47"/>
                </a:solidFill>
                <a:latin typeface="Poppins"/>
              </a:rPr>
              <a:t>name: Name of the cargo item (String)</a:t>
            </a:r>
          </a:p>
          <a:p>
            <a:pPr algn="l" marL="1217980" indent="-405993" lvl="2">
              <a:lnSpc>
                <a:spcPts val="3948"/>
              </a:lnSpc>
              <a:buFont typeface="Arial"/>
              <a:buChar char="⚬"/>
            </a:pPr>
            <a:r>
              <a:rPr lang="en-US" sz="2820" spc="2">
                <a:solidFill>
                  <a:srgbClr val="242D47"/>
                </a:solidFill>
                <a:latin typeface="Poppins"/>
              </a:rPr>
              <a:t>weight: Weight of the cargo item in kilograms (Integer)</a:t>
            </a:r>
          </a:p>
          <a:p>
            <a:pPr algn="l" marL="1217980" indent="-405993" lvl="2">
              <a:lnSpc>
                <a:spcPts val="3948"/>
              </a:lnSpc>
              <a:buFont typeface="Arial"/>
              <a:buChar char="⚬"/>
            </a:pPr>
            <a:r>
              <a:rPr lang="en-US" sz="2820" spc="2">
                <a:solidFill>
                  <a:srgbClr val="242D47"/>
                </a:solidFill>
                <a:latin typeface="Poppins"/>
              </a:rPr>
              <a:t>priorityValue: Priority value of the cargo item (Integer)</a:t>
            </a:r>
          </a:p>
          <a:p>
            <a:pPr algn="l" marL="608990" indent="-304495" lvl="1">
              <a:lnSpc>
                <a:spcPts val="3948"/>
              </a:lnSpc>
              <a:buFont typeface="Arial"/>
              <a:buChar char="•"/>
            </a:pPr>
            <a:r>
              <a:rPr lang="en-US" sz="2820" spc="2">
                <a:solidFill>
                  <a:srgbClr val="242D47"/>
                </a:solidFill>
                <a:latin typeface="Poppins"/>
              </a:rPr>
              <a:t>maxWeight: Maximum weight capacity of the cargo ship in kilograms (Integer)</a:t>
            </a:r>
          </a:p>
          <a:p>
            <a:pPr algn="ctr">
              <a:lnSpc>
                <a:spcPts val="3948"/>
              </a:lnSpc>
            </a:pPr>
          </a:p>
        </p:txBody>
      </p:sp>
      <p:sp>
        <p:nvSpPr>
          <p:cNvPr name="TextBox 8" id="8"/>
          <p:cNvSpPr txBox="true"/>
          <p:nvPr/>
        </p:nvSpPr>
        <p:spPr>
          <a:xfrm rot="0">
            <a:off x="9676533" y="4231634"/>
            <a:ext cx="8118174" cy="49670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Output :</a:t>
            </a:r>
          </a:p>
          <a:p>
            <a:pPr algn="l" marL="608990" indent="-304495" lvl="1">
              <a:lnSpc>
                <a:spcPts val="3948"/>
              </a:lnSpc>
              <a:buFont typeface="Arial"/>
              <a:buChar char="•"/>
            </a:pPr>
            <a:r>
              <a:rPr lang="en-US" sz="2820" spc="2">
                <a:solidFill>
                  <a:srgbClr val="242D47"/>
                </a:solidFill>
                <a:latin typeface="Poppins"/>
              </a:rPr>
              <a:t>totalPriorityValue: The maximum total priority value achievable by loading cargo items onto the ship (Integer)</a:t>
            </a:r>
          </a:p>
          <a:p>
            <a:pPr algn="l" marL="608990" indent="-304495" lvl="1">
              <a:lnSpc>
                <a:spcPts val="3948"/>
              </a:lnSpc>
              <a:buFont typeface="Arial"/>
              <a:buChar char="•"/>
            </a:pPr>
            <a:r>
              <a:rPr lang="en-US" sz="2820" spc="2">
                <a:solidFill>
                  <a:srgbClr val="242D47"/>
                </a:solidFill>
                <a:latin typeface="Poppins"/>
              </a:rPr>
              <a:t>totalWeight: The total weight of the cargo items loaded onto the ship (Integer)</a:t>
            </a:r>
          </a:p>
          <a:p>
            <a:pPr algn="l" marL="608990" indent="-304495" lvl="1">
              <a:lnSpc>
                <a:spcPts val="3948"/>
              </a:lnSpc>
              <a:buFont typeface="Arial"/>
              <a:buChar char="•"/>
            </a:pPr>
            <a:r>
              <a:rPr lang="en-US" sz="2820" spc="2">
                <a:solidFill>
                  <a:srgbClr val="242D47"/>
                </a:solidFill>
                <a:latin typeface="Poppins"/>
              </a:rPr>
              <a:t>itemsChosen: A list of cargo items chosen for loading onto the ship, along with their details (List of CargoItem objects)</a:t>
            </a:r>
          </a:p>
          <a:p>
            <a:pPr algn="ctr">
              <a:lnSpc>
                <a:spcPts val="394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652" y="141202"/>
            <a:ext cx="9405444" cy="7624523"/>
            <a:chOff x="0" y="0"/>
            <a:chExt cx="11289030" cy="9151452"/>
          </a:xfrm>
        </p:grpSpPr>
        <p:sp>
          <p:nvSpPr>
            <p:cNvPr name="Freeform 3" id="3"/>
            <p:cNvSpPr/>
            <p:nvPr/>
          </p:nvSpPr>
          <p:spPr>
            <a:xfrm flipH="false" flipV="false" rot="0">
              <a:off x="0" y="0"/>
              <a:ext cx="11287760" cy="9151452"/>
            </a:xfrm>
            <a:custGeom>
              <a:avLst/>
              <a:gdLst/>
              <a:ahLst/>
              <a:cxnLst/>
              <a:rect r="r" b="b" t="t" l="l"/>
              <a:pathLst>
                <a:path h="9151452" w="11287760">
                  <a:moveTo>
                    <a:pt x="0" y="8393712"/>
                  </a:moveTo>
                  <a:lnTo>
                    <a:pt x="0" y="757740"/>
                  </a:lnTo>
                  <a:cubicBezTo>
                    <a:pt x="0" y="338604"/>
                    <a:pt x="234950" y="0"/>
                    <a:pt x="525780" y="0"/>
                  </a:cubicBezTo>
                  <a:lnTo>
                    <a:pt x="10761980" y="0"/>
                  </a:lnTo>
                  <a:cubicBezTo>
                    <a:pt x="11052810" y="0"/>
                    <a:pt x="11287760" y="338604"/>
                    <a:pt x="11287760" y="757740"/>
                  </a:cubicBezTo>
                  <a:lnTo>
                    <a:pt x="11287760" y="8391882"/>
                  </a:lnTo>
                  <a:cubicBezTo>
                    <a:pt x="11287760" y="8811018"/>
                    <a:pt x="11052810" y="9149623"/>
                    <a:pt x="10761980" y="9149623"/>
                  </a:cubicBezTo>
                  <a:lnTo>
                    <a:pt x="525780" y="9149623"/>
                  </a:lnTo>
                  <a:cubicBezTo>
                    <a:pt x="236220" y="9151452"/>
                    <a:pt x="0" y="8812849"/>
                    <a:pt x="0" y="8393712"/>
                  </a:cubicBezTo>
                  <a:close/>
                </a:path>
              </a:pathLst>
            </a:custGeom>
            <a:blipFill>
              <a:blip r:embed="rId2"/>
              <a:stretch>
                <a:fillRect l="0" t="-20" r="0" b="-20"/>
              </a:stretch>
            </a:blipFill>
            <a:ln w="38100" cap="sq">
              <a:solidFill>
                <a:srgbClr val="000000"/>
              </a:solidFill>
              <a:prstDash val="solid"/>
              <a:miter/>
            </a:ln>
          </p:spPr>
        </p:sp>
      </p:grpSp>
      <p:grpSp>
        <p:nvGrpSpPr>
          <p:cNvPr name="Group 4" id="4"/>
          <p:cNvGrpSpPr/>
          <p:nvPr/>
        </p:nvGrpSpPr>
        <p:grpSpPr>
          <a:xfrm rot="-10800000">
            <a:off x="9696708" y="303127"/>
            <a:ext cx="9565750" cy="1017240"/>
            <a:chOff x="0" y="0"/>
            <a:chExt cx="2706259" cy="287789"/>
          </a:xfrm>
        </p:grpSpPr>
        <p:sp>
          <p:nvSpPr>
            <p:cNvPr name="Freeform 5" id="5"/>
            <p:cNvSpPr/>
            <p:nvPr/>
          </p:nvSpPr>
          <p:spPr>
            <a:xfrm flipH="false" flipV="false" rot="0">
              <a:off x="0" y="0"/>
              <a:ext cx="2706259" cy="287789"/>
            </a:xfrm>
            <a:custGeom>
              <a:avLst/>
              <a:gdLst/>
              <a:ahLst/>
              <a:cxnLst/>
              <a:rect r="r" b="b" t="t" l="l"/>
              <a:pathLst>
                <a:path h="287789" w="2706259">
                  <a:moveTo>
                    <a:pt x="0" y="0"/>
                  </a:moveTo>
                  <a:lnTo>
                    <a:pt x="2503059" y="0"/>
                  </a:lnTo>
                  <a:lnTo>
                    <a:pt x="2706259" y="143894"/>
                  </a:lnTo>
                  <a:lnTo>
                    <a:pt x="2503059" y="287789"/>
                  </a:lnTo>
                  <a:lnTo>
                    <a:pt x="0" y="287789"/>
                  </a:lnTo>
                  <a:lnTo>
                    <a:pt x="203200" y="143894"/>
                  </a:lnTo>
                  <a:lnTo>
                    <a:pt x="0" y="0"/>
                  </a:lnTo>
                  <a:close/>
                </a:path>
              </a:pathLst>
            </a:custGeom>
            <a:solidFill>
              <a:srgbClr val="F5BA53"/>
            </a:solidFill>
          </p:spPr>
        </p:sp>
        <p:sp>
          <p:nvSpPr>
            <p:cNvPr name="TextBox 6" id="6"/>
            <p:cNvSpPr txBox="true"/>
            <p:nvPr/>
          </p:nvSpPr>
          <p:spPr>
            <a:xfrm>
              <a:off x="177800" y="-57150"/>
              <a:ext cx="2452259" cy="344939"/>
            </a:xfrm>
            <a:prstGeom prst="rect">
              <a:avLst/>
            </a:prstGeom>
          </p:spPr>
          <p:txBody>
            <a:bodyPr anchor="ctr" rtlCol="false" tIns="50800" lIns="50800" bIns="50800" rIns="50800"/>
            <a:lstStyle/>
            <a:p>
              <a:pPr algn="ctr">
                <a:lnSpc>
                  <a:spcPts val="3219"/>
                </a:lnSpc>
              </a:pPr>
            </a:p>
          </p:txBody>
        </p:sp>
      </p:grpSp>
      <p:sp>
        <p:nvSpPr>
          <p:cNvPr name="Freeform 7" id="7"/>
          <p:cNvSpPr/>
          <p:nvPr/>
        </p:nvSpPr>
        <p:spPr>
          <a:xfrm flipH="false" flipV="false" rot="0">
            <a:off x="9696708" y="1968303"/>
            <a:ext cx="8476625" cy="8204397"/>
          </a:xfrm>
          <a:custGeom>
            <a:avLst/>
            <a:gdLst/>
            <a:ahLst/>
            <a:cxnLst/>
            <a:rect r="r" b="b" t="t" l="l"/>
            <a:pathLst>
              <a:path h="8204397" w="8476625">
                <a:moveTo>
                  <a:pt x="0" y="0"/>
                </a:moveTo>
                <a:lnTo>
                  <a:pt x="8476625" y="0"/>
                </a:lnTo>
                <a:lnTo>
                  <a:pt x="8476625" y="8204397"/>
                </a:lnTo>
                <a:lnTo>
                  <a:pt x="0" y="8204397"/>
                </a:lnTo>
                <a:lnTo>
                  <a:pt x="0" y="0"/>
                </a:lnTo>
                <a:close/>
              </a:path>
            </a:pathLst>
          </a:custGeom>
          <a:blipFill>
            <a:blip r:embed="rId3"/>
            <a:stretch>
              <a:fillRect l="0" t="0" r="0" b="0"/>
            </a:stretch>
          </a:blipFill>
          <a:ln w="38100" cap="rnd">
            <a:solidFill>
              <a:srgbClr val="000000"/>
            </a:solidFill>
            <a:prstDash val="solid"/>
            <a:round/>
          </a:ln>
        </p:spPr>
      </p:sp>
      <p:sp>
        <p:nvSpPr>
          <p:cNvPr name="TextBox 8" id="8"/>
          <p:cNvSpPr txBox="true"/>
          <p:nvPr/>
        </p:nvSpPr>
        <p:spPr>
          <a:xfrm rot="0">
            <a:off x="9901159" y="474716"/>
            <a:ext cx="8447409"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GitHub Implementation</a:t>
            </a:r>
          </a:p>
        </p:txBody>
      </p:sp>
      <p:sp>
        <p:nvSpPr>
          <p:cNvPr name="Freeform 9" id="9"/>
          <p:cNvSpPr/>
          <p:nvPr/>
        </p:nvSpPr>
        <p:spPr>
          <a:xfrm flipH="false" flipV="false" rot="0">
            <a:off x="124652" y="7757995"/>
            <a:ext cx="3798211" cy="2519480"/>
          </a:xfrm>
          <a:custGeom>
            <a:avLst/>
            <a:gdLst/>
            <a:ahLst/>
            <a:cxnLst/>
            <a:rect r="r" b="b" t="t" l="l"/>
            <a:pathLst>
              <a:path h="2519480" w="3798211">
                <a:moveTo>
                  <a:pt x="0" y="0"/>
                </a:moveTo>
                <a:lnTo>
                  <a:pt x="3798211" y="0"/>
                </a:lnTo>
                <a:lnTo>
                  <a:pt x="3798211" y="2519480"/>
                </a:lnTo>
                <a:lnTo>
                  <a:pt x="0" y="251948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10800000">
            <a:off x="11576689" y="303127"/>
            <a:ext cx="7685769" cy="1017240"/>
            <a:chOff x="0" y="0"/>
            <a:chExt cx="2174391" cy="287789"/>
          </a:xfrm>
        </p:grpSpPr>
        <p:sp>
          <p:nvSpPr>
            <p:cNvPr name="Freeform 3" id="3"/>
            <p:cNvSpPr/>
            <p:nvPr/>
          </p:nvSpPr>
          <p:spPr>
            <a:xfrm flipH="false" flipV="false" rot="0">
              <a:off x="0" y="0"/>
              <a:ext cx="2174391" cy="287789"/>
            </a:xfrm>
            <a:custGeom>
              <a:avLst/>
              <a:gdLst/>
              <a:ahLst/>
              <a:cxnLst/>
              <a:rect r="r" b="b" t="t" l="l"/>
              <a:pathLst>
                <a:path h="287789" w="2174391">
                  <a:moveTo>
                    <a:pt x="0" y="0"/>
                  </a:moveTo>
                  <a:lnTo>
                    <a:pt x="1971191" y="0"/>
                  </a:lnTo>
                  <a:lnTo>
                    <a:pt x="2174391" y="143894"/>
                  </a:lnTo>
                  <a:lnTo>
                    <a:pt x="1971191" y="287789"/>
                  </a:lnTo>
                  <a:lnTo>
                    <a:pt x="0" y="287789"/>
                  </a:lnTo>
                  <a:lnTo>
                    <a:pt x="203200" y="143894"/>
                  </a:lnTo>
                  <a:lnTo>
                    <a:pt x="0" y="0"/>
                  </a:lnTo>
                  <a:close/>
                </a:path>
              </a:pathLst>
            </a:custGeom>
            <a:solidFill>
              <a:srgbClr val="F5BA53"/>
            </a:solidFill>
          </p:spPr>
        </p:sp>
        <p:sp>
          <p:nvSpPr>
            <p:cNvPr name="TextBox 4" id="4"/>
            <p:cNvSpPr txBox="true"/>
            <p:nvPr/>
          </p:nvSpPr>
          <p:spPr>
            <a:xfrm>
              <a:off x="177800" y="-57150"/>
              <a:ext cx="1920391" cy="344939"/>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80975" y="80126"/>
            <a:ext cx="10812707" cy="10126748"/>
          </a:xfrm>
          <a:custGeom>
            <a:avLst/>
            <a:gdLst/>
            <a:ahLst/>
            <a:cxnLst/>
            <a:rect r="r" b="b" t="t" l="l"/>
            <a:pathLst>
              <a:path h="10126748" w="10812707">
                <a:moveTo>
                  <a:pt x="0" y="0"/>
                </a:moveTo>
                <a:lnTo>
                  <a:pt x="10812707" y="0"/>
                </a:lnTo>
                <a:lnTo>
                  <a:pt x="10812707" y="10126748"/>
                </a:lnTo>
                <a:lnTo>
                  <a:pt x="0" y="10126748"/>
                </a:lnTo>
                <a:lnTo>
                  <a:pt x="0" y="0"/>
                </a:lnTo>
                <a:close/>
              </a:path>
            </a:pathLst>
          </a:custGeom>
          <a:blipFill>
            <a:blip r:embed="rId2"/>
            <a:stretch>
              <a:fillRect l="0" t="0" r="-34269" b="0"/>
            </a:stretch>
          </a:blipFill>
          <a:ln w="38100" cap="rnd">
            <a:solidFill>
              <a:srgbClr val="000000"/>
            </a:solidFill>
            <a:prstDash val="solid"/>
            <a:round/>
          </a:ln>
        </p:spPr>
      </p:sp>
      <p:sp>
        <p:nvSpPr>
          <p:cNvPr name="TextBox 6" id="6"/>
          <p:cNvSpPr txBox="true"/>
          <p:nvPr/>
        </p:nvSpPr>
        <p:spPr>
          <a:xfrm rot="0">
            <a:off x="11749713" y="474716"/>
            <a:ext cx="7065070" cy="721687"/>
          </a:xfrm>
          <a:prstGeom prst="rect">
            <a:avLst/>
          </a:prstGeom>
        </p:spPr>
        <p:txBody>
          <a:bodyPr anchor="t" rtlCol="false" tIns="0" lIns="0" bIns="0" rIns="0">
            <a:spAutoFit/>
          </a:bodyPr>
          <a:lstStyle/>
          <a:p>
            <a:pPr algn="ctr">
              <a:lnSpc>
                <a:spcPts val="5303"/>
              </a:lnSpc>
            </a:pPr>
            <a:r>
              <a:rPr lang="en-US" sz="5467">
                <a:solidFill>
                  <a:srgbClr val="3B435F"/>
                </a:solidFill>
                <a:latin typeface="Poetsen"/>
              </a:rPr>
              <a:t>Run in CodeSpace</a:t>
            </a:r>
          </a:p>
        </p:txBody>
      </p:sp>
      <p:sp>
        <p:nvSpPr>
          <p:cNvPr name="Freeform 7" id="7"/>
          <p:cNvSpPr/>
          <p:nvPr/>
        </p:nvSpPr>
        <p:spPr>
          <a:xfrm flipH="false" flipV="false" rot="0">
            <a:off x="11749713" y="2723967"/>
            <a:ext cx="6398248" cy="7305326"/>
          </a:xfrm>
          <a:custGeom>
            <a:avLst/>
            <a:gdLst/>
            <a:ahLst/>
            <a:cxnLst/>
            <a:rect r="r" b="b" t="t" l="l"/>
            <a:pathLst>
              <a:path h="7305326" w="6398248">
                <a:moveTo>
                  <a:pt x="0" y="0"/>
                </a:moveTo>
                <a:lnTo>
                  <a:pt x="6398248" y="0"/>
                </a:lnTo>
                <a:lnTo>
                  <a:pt x="6398248" y="7305326"/>
                </a:lnTo>
                <a:lnTo>
                  <a:pt x="0" y="730532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986979" y="2996052"/>
            <a:ext cx="9771620" cy="6481841"/>
          </a:xfrm>
          <a:custGeom>
            <a:avLst/>
            <a:gdLst/>
            <a:ahLst/>
            <a:cxnLst/>
            <a:rect r="r" b="b" t="t" l="l"/>
            <a:pathLst>
              <a:path h="6481841" w="9771620">
                <a:moveTo>
                  <a:pt x="0" y="0"/>
                </a:moveTo>
                <a:lnTo>
                  <a:pt x="9771621" y="0"/>
                </a:lnTo>
                <a:lnTo>
                  <a:pt x="9771621" y="6481841"/>
                </a:lnTo>
                <a:lnTo>
                  <a:pt x="0" y="6481841"/>
                </a:lnTo>
                <a:lnTo>
                  <a:pt x="0" y="0"/>
                </a:lnTo>
                <a:close/>
              </a:path>
            </a:pathLst>
          </a:custGeom>
          <a:blipFill>
            <a:blip r:embed="rId2"/>
            <a:stretch>
              <a:fillRect l="0" t="0" r="0" b="0"/>
            </a:stretch>
          </a:blipFill>
        </p:spPr>
      </p:sp>
      <p:sp>
        <p:nvSpPr>
          <p:cNvPr name="Freeform 3" id="3"/>
          <p:cNvSpPr/>
          <p:nvPr/>
        </p:nvSpPr>
        <p:spPr>
          <a:xfrm flipH="false" flipV="false" rot="0">
            <a:off x="0" y="8477955"/>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89567"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88664"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564705" y="3046602"/>
            <a:ext cx="12337541" cy="4659631"/>
          </a:xfrm>
          <a:prstGeom prst="rect">
            <a:avLst/>
          </a:prstGeom>
        </p:spPr>
        <p:txBody>
          <a:bodyPr anchor="t" rtlCol="false" tIns="0" lIns="0" bIns="0" rIns="0">
            <a:spAutoFit/>
          </a:bodyPr>
          <a:lstStyle/>
          <a:p>
            <a:pPr algn="l">
              <a:lnSpc>
                <a:spcPts val="4619"/>
              </a:lnSpc>
              <a:spcBef>
                <a:spcPct val="0"/>
              </a:spcBef>
            </a:pPr>
            <a:r>
              <a:rPr lang="en-US" sz="3299">
                <a:solidFill>
                  <a:srgbClr val="3B435F"/>
                </a:solidFill>
                <a:latin typeface="Poppins"/>
              </a:rPr>
              <a:t>THIS PROJECT SUCCESSFULLY ADDRESSES THE EFFICIENT CARGO LOADING PROBLEM FOR HUMANITARIAN AID DELIVERY, PROVIDING A ROBUST AND OPTIMAL SOLUTION USING DYNAMIC PROGRAMMING. THE DEVELOPED ALGORITHM AND ITS IMPLEMENTATION ENSURE THAT THE HIGHEST PRIORITY ITEMS ARE DELIVERED WITHIN THE WEIGHT CONSTRAINTS OF THE CARGO PLANE, THEREBY ENHANCING THE EFFICIENCY AND IMPACT OF THE RELIEF EFFORTS.</a:t>
            </a:r>
          </a:p>
        </p:txBody>
      </p:sp>
      <p:grpSp>
        <p:nvGrpSpPr>
          <p:cNvPr name="Group 8" id="8"/>
          <p:cNvGrpSpPr/>
          <p:nvPr/>
        </p:nvGrpSpPr>
        <p:grpSpPr>
          <a:xfrm rot="0">
            <a:off x="-1393597" y="820271"/>
            <a:ext cx="8544157" cy="1492783"/>
            <a:chOff x="0" y="0"/>
            <a:chExt cx="2326089" cy="406400"/>
          </a:xfrm>
        </p:grpSpPr>
        <p:sp>
          <p:nvSpPr>
            <p:cNvPr name="Freeform 9" id="9"/>
            <p:cNvSpPr/>
            <p:nvPr/>
          </p:nvSpPr>
          <p:spPr>
            <a:xfrm flipH="false" flipV="false" rot="0">
              <a:off x="0" y="0"/>
              <a:ext cx="2326089" cy="406400"/>
            </a:xfrm>
            <a:custGeom>
              <a:avLst/>
              <a:gdLst/>
              <a:ahLst/>
              <a:cxnLst/>
              <a:rect r="r" b="b" t="t" l="l"/>
              <a:pathLst>
                <a:path h="406400" w="2326089">
                  <a:moveTo>
                    <a:pt x="0" y="0"/>
                  </a:moveTo>
                  <a:lnTo>
                    <a:pt x="2122889" y="0"/>
                  </a:lnTo>
                  <a:lnTo>
                    <a:pt x="2326089" y="203200"/>
                  </a:lnTo>
                  <a:lnTo>
                    <a:pt x="2122889" y="406400"/>
                  </a:lnTo>
                  <a:lnTo>
                    <a:pt x="0" y="406400"/>
                  </a:lnTo>
                  <a:lnTo>
                    <a:pt x="203200" y="203200"/>
                  </a:lnTo>
                  <a:lnTo>
                    <a:pt x="0" y="0"/>
                  </a:lnTo>
                  <a:close/>
                </a:path>
              </a:pathLst>
            </a:custGeom>
            <a:solidFill>
              <a:srgbClr val="F5BA53"/>
            </a:solidFill>
          </p:spPr>
        </p:sp>
        <p:sp>
          <p:nvSpPr>
            <p:cNvPr name="TextBox 10" id="10"/>
            <p:cNvSpPr txBox="true"/>
            <p:nvPr/>
          </p:nvSpPr>
          <p:spPr>
            <a:xfrm>
              <a:off x="177800" y="-57150"/>
              <a:ext cx="2072089" cy="463550"/>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97032" y="1162050"/>
            <a:ext cx="8185966" cy="799283"/>
          </a:xfrm>
          <a:prstGeom prst="rect">
            <a:avLst/>
          </a:prstGeom>
        </p:spPr>
        <p:txBody>
          <a:bodyPr anchor="t" rtlCol="false" tIns="0" lIns="0" bIns="0" rIns="0">
            <a:spAutoFit/>
          </a:bodyPr>
          <a:lstStyle/>
          <a:p>
            <a:pPr algn="ctr">
              <a:lnSpc>
                <a:spcPts val="5982"/>
              </a:lnSpc>
            </a:pPr>
            <a:r>
              <a:rPr lang="en-US" sz="6167">
                <a:solidFill>
                  <a:srgbClr val="3B435F"/>
                </a:solidFill>
                <a:latin typeface="Poetsen"/>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879308" y="2814560"/>
            <a:ext cx="15379554" cy="7466074"/>
          </a:xfrm>
          <a:custGeom>
            <a:avLst/>
            <a:gdLst/>
            <a:ahLst/>
            <a:cxnLst/>
            <a:rect r="r" b="b" t="t" l="l"/>
            <a:pathLst>
              <a:path h="7466074" w="15379554">
                <a:moveTo>
                  <a:pt x="0" y="0"/>
                </a:moveTo>
                <a:lnTo>
                  <a:pt x="15379554" y="0"/>
                </a:lnTo>
                <a:lnTo>
                  <a:pt x="15379554" y="7466074"/>
                </a:lnTo>
                <a:lnTo>
                  <a:pt x="0" y="7466074"/>
                </a:lnTo>
                <a:lnTo>
                  <a:pt x="0" y="0"/>
                </a:lnTo>
                <a:close/>
              </a:path>
            </a:pathLst>
          </a:custGeom>
          <a:blipFill>
            <a:blip r:embed="rId2"/>
            <a:stretch>
              <a:fillRect l="0" t="0" r="0" b="0"/>
            </a:stretch>
          </a:blipFill>
        </p:spPr>
      </p:sp>
      <p:sp>
        <p:nvSpPr>
          <p:cNvPr name="TextBox 3" id="3"/>
          <p:cNvSpPr txBox="true"/>
          <p:nvPr/>
        </p:nvSpPr>
        <p:spPr>
          <a:xfrm rot="0">
            <a:off x="1517750" y="1557869"/>
            <a:ext cx="15252501" cy="713398"/>
          </a:xfrm>
          <a:prstGeom prst="rect">
            <a:avLst/>
          </a:prstGeom>
        </p:spPr>
        <p:txBody>
          <a:bodyPr anchor="t" rtlCol="false" tIns="0" lIns="0" bIns="0" rIns="0">
            <a:spAutoFit/>
          </a:bodyPr>
          <a:lstStyle/>
          <a:p>
            <a:pPr algn="ctr">
              <a:lnSpc>
                <a:spcPts val="5344"/>
              </a:lnSpc>
            </a:pPr>
            <a:r>
              <a:rPr lang="en-US" sz="5510">
                <a:solidFill>
                  <a:srgbClr val="3B435F"/>
                </a:solidFill>
                <a:latin typeface="Poetsen"/>
              </a:rPr>
              <a:t>Thank you for listening!</a:t>
            </a:r>
          </a:p>
        </p:txBody>
      </p:sp>
      <p:sp>
        <p:nvSpPr>
          <p:cNvPr name="Freeform 4" id="4"/>
          <p:cNvSpPr/>
          <p:nvPr/>
        </p:nvSpPr>
        <p:spPr>
          <a:xfrm flipH="false" flipV="false" rot="0">
            <a:off x="28575" y="90071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09668" y="89690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959549"/>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4158186" y="368779"/>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16521" y="1312834"/>
            <a:ext cx="2256049" cy="615286"/>
          </a:xfrm>
          <a:custGeom>
            <a:avLst/>
            <a:gdLst/>
            <a:ahLst/>
            <a:cxnLst/>
            <a:rect r="r" b="b" t="t" l="l"/>
            <a:pathLst>
              <a:path h="615286" w="2256049">
                <a:moveTo>
                  <a:pt x="0" y="0"/>
                </a:moveTo>
                <a:lnTo>
                  <a:pt x="2256049" y="0"/>
                </a:lnTo>
                <a:lnTo>
                  <a:pt x="2256049" y="615286"/>
                </a:lnTo>
                <a:lnTo>
                  <a:pt x="0" y="615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10329" y="851816"/>
            <a:ext cx="14262959" cy="1876969"/>
            <a:chOff x="0" y="0"/>
            <a:chExt cx="3088205" cy="406400"/>
          </a:xfrm>
        </p:grpSpPr>
        <p:sp>
          <p:nvSpPr>
            <p:cNvPr name="Freeform 5" id="5"/>
            <p:cNvSpPr/>
            <p:nvPr/>
          </p:nvSpPr>
          <p:spPr>
            <a:xfrm flipH="false" flipV="false" rot="0">
              <a:off x="0" y="0"/>
              <a:ext cx="3088205" cy="406400"/>
            </a:xfrm>
            <a:custGeom>
              <a:avLst/>
              <a:gdLst/>
              <a:ahLst/>
              <a:cxnLst/>
              <a:rect r="r" b="b" t="t" l="l"/>
              <a:pathLst>
                <a:path h="406400" w="3088205">
                  <a:moveTo>
                    <a:pt x="0" y="0"/>
                  </a:moveTo>
                  <a:lnTo>
                    <a:pt x="2885005" y="0"/>
                  </a:lnTo>
                  <a:lnTo>
                    <a:pt x="3088205" y="203200"/>
                  </a:lnTo>
                  <a:lnTo>
                    <a:pt x="2885005" y="406400"/>
                  </a:lnTo>
                  <a:lnTo>
                    <a:pt x="0" y="406400"/>
                  </a:lnTo>
                  <a:lnTo>
                    <a:pt x="203200" y="203200"/>
                  </a:lnTo>
                  <a:lnTo>
                    <a:pt x="0" y="0"/>
                  </a:lnTo>
                  <a:close/>
                </a:path>
              </a:pathLst>
            </a:custGeom>
            <a:solidFill>
              <a:srgbClr val="F5BA53"/>
            </a:solidFill>
          </p:spPr>
        </p:sp>
        <p:sp>
          <p:nvSpPr>
            <p:cNvPr name="TextBox 6" id="6"/>
            <p:cNvSpPr txBox="true"/>
            <p:nvPr/>
          </p:nvSpPr>
          <p:spPr>
            <a:xfrm>
              <a:off x="177800" y="-57150"/>
              <a:ext cx="2834205" cy="463550"/>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836950" y="1336179"/>
            <a:ext cx="10117939"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Meet the Team</a:t>
            </a:r>
          </a:p>
        </p:txBody>
      </p:sp>
      <p:sp>
        <p:nvSpPr>
          <p:cNvPr name="Freeform 8" id="8"/>
          <p:cNvSpPr/>
          <p:nvPr/>
        </p:nvSpPr>
        <p:spPr>
          <a:xfrm flipH="false" flipV="false" rot="0">
            <a:off x="9680226" y="278750"/>
            <a:ext cx="4201610" cy="3170306"/>
          </a:xfrm>
          <a:custGeom>
            <a:avLst/>
            <a:gdLst/>
            <a:ahLst/>
            <a:cxnLst/>
            <a:rect r="r" b="b" t="t" l="l"/>
            <a:pathLst>
              <a:path h="3170306" w="4201610">
                <a:moveTo>
                  <a:pt x="0" y="0"/>
                </a:moveTo>
                <a:lnTo>
                  <a:pt x="4201610" y="0"/>
                </a:lnTo>
                <a:lnTo>
                  <a:pt x="4201610" y="3170306"/>
                </a:lnTo>
                <a:lnTo>
                  <a:pt x="0" y="3170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05732" y="3553831"/>
            <a:ext cx="3133049" cy="6312003"/>
          </a:xfrm>
          <a:custGeom>
            <a:avLst/>
            <a:gdLst/>
            <a:ahLst/>
            <a:cxnLst/>
            <a:rect r="r" b="b" t="t" l="l"/>
            <a:pathLst>
              <a:path h="6312003" w="3133049">
                <a:moveTo>
                  <a:pt x="0" y="0"/>
                </a:moveTo>
                <a:lnTo>
                  <a:pt x="3133048" y="0"/>
                </a:lnTo>
                <a:lnTo>
                  <a:pt x="3133048" y="6312003"/>
                </a:lnTo>
                <a:lnTo>
                  <a:pt x="0" y="6312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685740" y="3553831"/>
            <a:ext cx="2916519" cy="4226839"/>
          </a:xfrm>
          <a:custGeom>
            <a:avLst/>
            <a:gdLst/>
            <a:ahLst/>
            <a:cxnLst/>
            <a:rect r="r" b="b" t="t" l="l"/>
            <a:pathLst>
              <a:path h="4226839" w="2916519">
                <a:moveTo>
                  <a:pt x="0" y="0"/>
                </a:moveTo>
                <a:lnTo>
                  <a:pt x="2916520" y="0"/>
                </a:lnTo>
                <a:lnTo>
                  <a:pt x="2916520" y="4226839"/>
                </a:lnTo>
                <a:lnTo>
                  <a:pt x="0" y="4226839"/>
                </a:lnTo>
                <a:lnTo>
                  <a:pt x="0" y="0"/>
                </a:lnTo>
                <a:close/>
              </a:path>
            </a:pathLst>
          </a:custGeom>
          <a:blipFill>
            <a:blip r:embed="rId10"/>
            <a:stretch>
              <a:fillRect l="0" t="0" r="0" b="0"/>
            </a:stretch>
          </a:blipFill>
        </p:spPr>
      </p:sp>
      <p:sp>
        <p:nvSpPr>
          <p:cNvPr name="Freeform 11" id="11"/>
          <p:cNvSpPr/>
          <p:nvPr/>
        </p:nvSpPr>
        <p:spPr>
          <a:xfrm flipH="false" flipV="false" rot="0">
            <a:off x="12262061" y="3553831"/>
            <a:ext cx="3792249" cy="7046409"/>
          </a:xfrm>
          <a:custGeom>
            <a:avLst/>
            <a:gdLst/>
            <a:ahLst/>
            <a:cxnLst/>
            <a:rect r="r" b="b" t="t" l="l"/>
            <a:pathLst>
              <a:path h="7046409" w="3792249">
                <a:moveTo>
                  <a:pt x="0" y="0"/>
                </a:moveTo>
                <a:lnTo>
                  <a:pt x="3792249" y="0"/>
                </a:lnTo>
                <a:lnTo>
                  <a:pt x="3792249" y="7046409"/>
                </a:lnTo>
                <a:lnTo>
                  <a:pt x="0" y="7046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3005732" y="7072164"/>
            <a:ext cx="14666839" cy="3086100"/>
            <a:chOff x="0" y="0"/>
            <a:chExt cx="3862871" cy="812800"/>
          </a:xfrm>
        </p:grpSpPr>
        <p:sp>
          <p:nvSpPr>
            <p:cNvPr name="Freeform 13" id="13"/>
            <p:cNvSpPr/>
            <p:nvPr/>
          </p:nvSpPr>
          <p:spPr>
            <a:xfrm flipH="false" flipV="false" rot="0">
              <a:off x="0" y="0"/>
              <a:ext cx="3862871" cy="812800"/>
            </a:xfrm>
            <a:custGeom>
              <a:avLst/>
              <a:gdLst/>
              <a:ahLst/>
              <a:cxnLst/>
              <a:rect r="r" b="b" t="t" l="l"/>
              <a:pathLst>
                <a:path h="812800" w="3862871">
                  <a:moveTo>
                    <a:pt x="26920" y="0"/>
                  </a:moveTo>
                  <a:lnTo>
                    <a:pt x="3835951" y="0"/>
                  </a:lnTo>
                  <a:cubicBezTo>
                    <a:pt x="3843091" y="0"/>
                    <a:pt x="3849938" y="2836"/>
                    <a:pt x="3854986" y="7885"/>
                  </a:cubicBezTo>
                  <a:cubicBezTo>
                    <a:pt x="3860035" y="12933"/>
                    <a:pt x="3862871" y="19781"/>
                    <a:pt x="3862871" y="26920"/>
                  </a:cubicBezTo>
                  <a:lnTo>
                    <a:pt x="3862871" y="785880"/>
                  </a:lnTo>
                  <a:cubicBezTo>
                    <a:pt x="3862871" y="800747"/>
                    <a:pt x="3850818" y="812800"/>
                    <a:pt x="3835951" y="812800"/>
                  </a:cubicBezTo>
                  <a:lnTo>
                    <a:pt x="26920" y="812800"/>
                  </a:lnTo>
                  <a:cubicBezTo>
                    <a:pt x="12053" y="812800"/>
                    <a:pt x="0" y="800747"/>
                    <a:pt x="0" y="785880"/>
                  </a:cubicBezTo>
                  <a:lnTo>
                    <a:pt x="0" y="26920"/>
                  </a:lnTo>
                  <a:cubicBezTo>
                    <a:pt x="0" y="12053"/>
                    <a:pt x="12053" y="0"/>
                    <a:pt x="26920" y="0"/>
                  </a:cubicBezTo>
                  <a:close/>
                </a:path>
              </a:pathLst>
            </a:custGeom>
            <a:solidFill>
              <a:srgbClr val="FEF7E4"/>
            </a:solidFill>
          </p:spPr>
        </p:sp>
        <p:sp>
          <p:nvSpPr>
            <p:cNvPr name="TextBox 14" id="14"/>
            <p:cNvSpPr txBox="true"/>
            <p:nvPr/>
          </p:nvSpPr>
          <p:spPr>
            <a:xfrm>
              <a:off x="0" y="-57150"/>
              <a:ext cx="3862871" cy="869950"/>
            </a:xfrm>
            <a:prstGeom prst="rect">
              <a:avLst/>
            </a:prstGeom>
          </p:spPr>
          <p:txBody>
            <a:bodyPr anchor="ctr" rtlCol="false" tIns="50800" lIns="50800" bIns="50800" rIns="50800"/>
            <a:lstStyle/>
            <a:p>
              <a:pPr algn="ctr">
                <a:lnSpc>
                  <a:spcPts val="3219"/>
                </a:lnSpc>
              </a:pPr>
            </a:p>
          </p:txBody>
        </p:sp>
      </p:grpSp>
      <p:sp>
        <p:nvSpPr>
          <p:cNvPr name="Freeform 15" id="15"/>
          <p:cNvSpPr/>
          <p:nvPr/>
        </p:nvSpPr>
        <p:spPr>
          <a:xfrm flipH="false" flipV="false" rot="0">
            <a:off x="-66675" y="84247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1781031" y="7135743"/>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WU LIQIANG     209759</a:t>
            </a:r>
          </a:p>
        </p:txBody>
      </p:sp>
      <p:grpSp>
        <p:nvGrpSpPr>
          <p:cNvPr name="Group 17" id="17"/>
          <p:cNvGrpSpPr/>
          <p:nvPr/>
        </p:nvGrpSpPr>
        <p:grpSpPr>
          <a:xfrm rot="0">
            <a:off x="7516160" y="7065853"/>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F7E4"/>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20" id="20"/>
          <p:cNvSpPr txBox="true"/>
          <p:nvPr/>
        </p:nvSpPr>
        <p:spPr>
          <a:xfrm rot="0">
            <a:off x="7209287" y="7135743"/>
            <a:ext cx="3869426" cy="1479471"/>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THANESH RAO A/L SIMMATHIRI  210887</a:t>
            </a:r>
          </a:p>
        </p:txBody>
      </p:sp>
      <p:sp>
        <p:nvSpPr>
          <p:cNvPr name="Freeform 21" id="21"/>
          <p:cNvSpPr/>
          <p:nvPr/>
        </p:nvSpPr>
        <p:spPr>
          <a:xfrm flipH="false" flipV="false" rot="0">
            <a:off x="5617600" y="8510439"/>
            <a:ext cx="6399896" cy="4114800"/>
          </a:xfrm>
          <a:custGeom>
            <a:avLst/>
            <a:gdLst/>
            <a:ahLst/>
            <a:cxnLst/>
            <a:rect r="r" b="b" t="t" l="l"/>
            <a:pathLst>
              <a:path h="4114800" w="6399896">
                <a:moveTo>
                  <a:pt x="0" y="0"/>
                </a:moveTo>
                <a:lnTo>
                  <a:pt x="6399897" y="0"/>
                </a:lnTo>
                <a:lnTo>
                  <a:pt x="63998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3558558" y="8229600"/>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0449121" y="83866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0" y="5686331"/>
            <a:ext cx="3661396" cy="4471934"/>
          </a:xfrm>
          <a:custGeom>
            <a:avLst/>
            <a:gdLst/>
            <a:ahLst/>
            <a:cxnLst/>
            <a:rect r="r" b="b" t="t" l="l"/>
            <a:pathLst>
              <a:path h="4471934" w="3661396">
                <a:moveTo>
                  <a:pt x="0" y="0"/>
                </a:moveTo>
                <a:lnTo>
                  <a:pt x="3661396" y="0"/>
                </a:lnTo>
                <a:lnTo>
                  <a:pt x="3661396" y="4471933"/>
                </a:lnTo>
                <a:lnTo>
                  <a:pt x="0" y="4471933"/>
                </a:lnTo>
                <a:lnTo>
                  <a:pt x="0" y="0"/>
                </a:lnTo>
                <a:close/>
              </a:path>
            </a:pathLst>
          </a:custGeom>
          <a:blipFill>
            <a:blip r:embed="rId15"/>
            <a:stretch>
              <a:fillRect l="0" t="0" r="0" b="0"/>
            </a:stretch>
          </a:blipFill>
        </p:spPr>
      </p:sp>
      <p:sp>
        <p:nvSpPr>
          <p:cNvPr name="TextBox 25" id="25"/>
          <p:cNvSpPr txBox="true"/>
          <p:nvPr/>
        </p:nvSpPr>
        <p:spPr>
          <a:xfrm rot="0">
            <a:off x="2635010" y="7331447"/>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CHENG KE XI     212228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4187931" y="488529"/>
            <a:ext cx="17362349" cy="9781426"/>
            <a:chOff x="0" y="0"/>
            <a:chExt cx="23149799" cy="13041901"/>
          </a:xfrm>
        </p:grpSpPr>
        <p:grpSp>
          <p:nvGrpSpPr>
            <p:cNvPr name="Group 6" id="6"/>
            <p:cNvGrpSpPr/>
            <p:nvPr/>
          </p:nvGrpSpPr>
          <p:grpSpPr>
            <a:xfrm rot="0">
              <a:off x="0" y="0"/>
              <a:ext cx="15980417" cy="10550439"/>
              <a:chOff x="0" y="0"/>
              <a:chExt cx="3156626" cy="2084037"/>
            </a:xfrm>
          </p:grpSpPr>
          <p:sp>
            <p:nvSpPr>
              <p:cNvPr name="Freeform 7" id="7"/>
              <p:cNvSpPr/>
              <p:nvPr/>
            </p:nvSpPr>
            <p:spPr>
              <a:xfrm flipH="false" flipV="false" rot="0">
                <a:off x="0" y="0"/>
                <a:ext cx="3156626" cy="2084037"/>
              </a:xfrm>
              <a:custGeom>
                <a:avLst/>
                <a:gdLst/>
                <a:ahLst/>
                <a:cxnLst/>
                <a:rect r="r" b="b" t="t" l="l"/>
                <a:pathLst>
                  <a:path h="2084037" w="3156626">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name="TextBox 8" id="8"/>
              <p:cNvSpPr txBox="true"/>
              <p:nvPr/>
            </p:nvSpPr>
            <p:spPr>
              <a:xfrm>
                <a:off x="0" y="-57150"/>
                <a:ext cx="3156626" cy="214118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0557"/>
              <a:ext cx="23149799" cy="12711344"/>
            </a:xfrm>
            <a:custGeom>
              <a:avLst/>
              <a:gdLst/>
              <a:ahLst/>
              <a:cxnLst/>
              <a:rect r="r" b="b" t="t" l="l"/>
              <a:pathLst>
                <a:path h="12711344" w="23149799">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14942" y="720228"/>
              <a:ext cx="14499687" cy="7664074"/>
              <a:chOff x="0" y="0"/>
              <a:chExt cx="2284104" cy="1207305"/>
            </a:xfrm>
          </p:grpSpPr>
          <p:sp>
            <p:nvSpPr>
              <p:cNvPr name="Freeform 11" id="11"/>
              <p:cNvSpPr/>
              <p:nvPr/>
            </p:nvSpPr>
            <p:spPr>
              <a:xfrm flipH="false" flipV="false" rot="0">
                <a:off x="0" y="0"/>
                <a:ext cx="2284104" cy="1207305"/>
              </a:xfrm>
              <a:custGeom>
                <a:avLst/>
                <a:gdLst/>
                <a:ahLst/>
                <a:cxnLst/>
                <a:rect r="r" b="b" t="t" l="l"/>
                <a:pathLst>
                  <a:path h="1207305" w="2284104">
                    <a:moveTo>
                      <a:pt x="0" y="0"/>
                    </a:moveTo>
                    <a:lnTo>
                      <a:pt x="2284104" y="0"/>
                    </a:lnTo>
                    <a:lnTo>
                      <a:pt x="2284104" y="1207305"/>
                    </a:lnTo>
                    <a:lnTo>
                      <a:pt x="0" y="1207305"/>
                    </a:lnTo>
                    <a:close/>
                  </a:path>
                </a:pathLst>
              </a:custGeom>
              <a:solidFill>
                <a:srgbClr val="FEF7E4"/>
              </a:solidFill>
            </p:spPr>
          </p:sp>
          <p:sp>
            <p:nvSpPr>
              <p:cNvPr name="TextBox 12" id="12"/>
              <p:cNvSpPr txBox="true"/>
              <p:nvPr/>
            </p:nvSpPr>
            <p:spPr>
              <a:xfrm>
                <a:off x="0" y="-66675"/>
                <a:ext cx="2284104" cy="1273980"/>
              </a:xfrm>
              <a:prstGeom prst="rect">
                <a:avLst/>
              </a:prstGeom>
            </p:spPr>
            <p:txBody>
              <a:bodyPr anchor="ctr" rtlCol="false" tIns="63700" lIns="63700" bIns="63700" rIns="63700"/>
              <a:lstStyle/>
              <a:p>
                <a:pPr algn="ctr">
                  <a:lnSpc>
                    <a:spcPts val="3335"/>
                  </a:lnSpc>
                  <a:spcBef>
                    <a:spcPct val="0"/>
                  </a:spcBef>
                </a:pPr>
              </a:p>
            </p:txBody>
          </p:sp>
        </p:grpSp>
      </p:grpSp>
      <p:grpSp>
        <p:nvGrpSpPr>
          <p:cNvPr name="Group 13" id="13"/>
          <p:cNvGrpSpPr/>
          <p:nvPr/>
        </p:nvGrpSpPr>
        <p:grpSpPr>
          <a:xfrm rot="0">
            <a:off x="4614875" y="2178520"/>
            <a:ext cx="650739" cy="650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1</a:t>
              </a:r>
            </a:p>
          </p:txBody>
        </p:sp>
      </p:grpSp>
      <p:sp>
        <p:nvSpPr>
          <p:cNvPr name="TextBox 16" id="16"/>
          <p:cNvSpPr txBox="true"/>
          <p:nvPr/>
        </p:nvSpPr>
        <p:spPr>
          <a:xfrm rot="0">
            <a:off x="5897173" y="785988"/>
            <a:ext cx="8844587" cy="1063285"/>
          </a:xfrm>
          <a:prstGeom prst="rect">
            <a:avLst/>
          </a:prstGeom>
        </p:spPr>
        <p:txBody>
          <a:bodyPr anchor="t" rtlCol="false" tIns="0" lIns="0" bIns="0" rIns="0">
            <a:spAutoFit/>
          </a:bodyPr>
          <a:lstStyle/>
          <a:p>
            <a:pPr algn="ctr">
              <a:lnSpc>
                <a:spcPts val="7903"/>
              </a:lnSpc>
            </a:pPr>
            <a:r>
              <a:rPr lang="en-US" sz="8147">
                <a:solidFill>
                  <a:srgbClr val="3B435F"/>
                </a:solidFill>
                <a:latin typeface="Poetsen"/>
              </a:rPr>
              <a:t>Topic Outline</a:t>
            </a:r>
          </a:p>
        </p:txBody>
      </p:sp>
      <p:sp>
        <p:nvSpPr>
          <p:cNvPr name="TextBox 17" id="17"/>
          <p:cNvSpPr txBox="true"/>
          <p:nvPr/>
        </p:nvSpPr>
        <p:spPr>
          <a:xfrm rot="0">
            <a:off x="5529086" y="2155360"/>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Original Scenario</a:t>
            </a:r>
          </a:p>
        </p:txBody>
      </p:sp>
      <p:grpSp>
        <p:nvGrpSpPr>
          <p:cNvPr name="Group 18" id="18"/>
          <p:cNvGrpSpPr/>
          <p:nvPr/>
        </p:nvGrpSpPr>
        <p:grpSpPr>
          <a:xfrm rot="0">
            <a:off x="4614875" y="3237454"/>
            <a:ext cx="650739" cy="6507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2</a:t>
              </a:r>
            </a:p>
          </p:txBody>
        </p:sp>
      </p:grpSp>
      <p:sp>
        <p:nvSpPr>
          <p:cNvPr name="TextBox 21" id="21"/>
          <p:cNvSpPr txBox="true"/>
          <p:nvPr/>
        </p:nvSpPr>
        <p:spPr>
          <a:xfrm rot="0">
            <a:off x="5529086" y="2927257"/>
            <a:ext cx="479038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Importance of Finding an Optimal Solution </a:t>
            </a:r>
          </a:p>
        </p:txBody>
      </p:sp>
      <p:grpSp>
        <p:nvGrpSpPr>
          <p:cNvPr name="Group 22" id="22"/>
          <p:cNvGrpSpPr/>
          <p:nvPr/>
        </p:nvGrpSpPr>
        <p:grpSpPr>
          <a:xfrm rot="0">
            <a:off x="4614875" y="4572143"/>
            <a:ext cx="650739" cy="650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3</a:t>
              </a:r>
            </a:p>
          </p:txBody>
        </p:sp>
      </p:grpSp>
      <p:sp>
        <p:nvSpPr>
          <p:cNvPr name="TextBox 25" id="25"/>
          <p:cNvSpPr txBox="true"/>
          <p:nvPr/>
        </p:nvSpPr>
        <p:spPr>
          <a:xfrm rot="0">
            <a:off x="5529086" y="4293641"/>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Review of Algorithms for Solution Paradigm </a:t>
            </a:r>
          </a:p>
        </p:txBody>
      </p:sp>
      <p:grpSp>
        <p:nvGrpSpPr>
          <p:cNvPr name="Group 26" id="26"/>
          <p:cNvGrpSpPr/>
          <p:nvPr/>
        </p:nvGrpSpPr>
        <p:grpSpPr>
          <a:xfrm rot="0">
            <a:off x="10433766" y="4278701"/>
            <a:ext cx="650739" cy="6507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6</a:t>
              </a:r>
            </a:p>
          </p:txBody>
        </p:sp>
      </p:grpSp>
      <p:sp>
        <p:nvSpPr>
          <p:cNvPr name="TextBox 29" id="29"/>
          <p:cNvSpPr txBox="true"/>
          <p:nvPr/>
        </p:nvSpPr>
        <p:spPr>
          <a:xfrm rot="0">
            <a:off x="11347976" y="3936808"/>
            <a:ext cx="484701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Specification </a:t>
            </a:r>
          </a:p>
        </p:txBody>
      </p:sp>
      <p:grpSp>
        <p:nvGrpSpPr>
          <p:cNvPr name="Group 30" id="30"/>
          <p:cNvGrpSpPr/>
          <p:nvPr/>
        </p:nvGrpSpPr>
        <p:grpSpPr>
          <a:xfrm rot="0">
            <a:off x="10433766" y="5678917"/>
            <a:ext cx="650739" cy="65073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8</a:t>
              </a:r>
            </a:p>
          </p:txBody>
        </p:sp>
      </p:grpSp>
      <p:sp>
        <p:nvSpPr>
          <p:cNvPr name="TextBox 33" id="33"/>
          <p:cNvSpPr txBox="true"/>
          <p:nvPr/>
        </p:nvSpPr>
        <p:spPr>
          <a:xfrm rot="0">
            <a:off x="11347976" y="5368720"/>
            <a:ext cx="371737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GitHub Implementation</a:t>
            </a:r>
          </a:p>
        </p:txBody>
      </p:sp>
      <p:sp>
        <p:nvSpPr>
          <p:cNvPr name="Freeform 34" id="34"/>
          <p:cNvSpPr/>
          <p:nvPr/>
        </p:nvSpPr>
        <p:spPr>
          <a:xfrm flipH="true" flipV="false" rot="0">
            <a:off x="503190" y="1891483"/>
            <a:ext cx="5042317" cy="8378472"/>
          </a:xfrm>
          <a:custGeom>
            <a:avLst/>
            <a:gdLst/>
            <a:ahLst/>
            <a:cxnLst/>
            <a:rect r="r" b="b" t="t" l="l"/>
            <a:pathLst>
              <a:path h="8378472" w="5042317">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4614875" y="5726542"/>
            <a:ext cx="650739" cy="65073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4</a:t>
              </a:r>
            </a:p>
          </p:txBody>
        </p:sp>
      </p:grpSp>
      <p:sp>
        <p:nvSpPr>
          <p:cNvPr name="TextBox 38" id="38"/>
          <p:cNvSpPr txBox="true"/>
          <p:nvPr/>
        </p:nvSpPr>
        <p:spPr>
          <a:xfrm rot="0">
            <a:off x="5529086" y="5703382"/>
            <a:ext cx="4144803"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Design</a:t>
            </a:r>
          </a:p>
        </p:txBody>
      </p:sp>
      <p:grpSp>
        <p:nvGrpSpPr>
          <p:cNvPr name="Group 39" id="39"/>
          <p:cNvGrpSpPr/>
          <p:nvPr/>
        </p:nvGrpSpPr>
        <p:grpSpPr>
          <a:xfrm rot="0">
            <a:off x="10433766" y="2094125"/>
            <a:ext cx="561386" cy="650739"/>
            <a:chOff x="0" y="0"/>
            <a:chExt cx="701195" cy="812800"/>
          </a:xfrm>
        </p:grpSpPr>
        <p:sp>
          <p:nvSpPr>
            <p:cNvPr name="Freeform 40" id="40"/>
            <p:cNvSpPr/>
            <p:nvPr/>
          </p:nvSpPr>
          <p:spPr>
            <a:xfrm flipH="false" flipV="false" rot="0">
              <a:off x="0" y="0"/>
              <a:ext cx="701195" cy="812800"/>
            </a:xfrm>
            <a:custGeom>
              <a:avLst/>
              <a:gdLst/>
              <a:ahLst/>
              <a:cxnLst/>
              <a:rect r="r" b="b" t="t" l="l"/>
              <a:pathLst>
                <a:path h="812800" w="701195">
                  <a:moveTo>
                    <a:pt x="350597" y="0"/>
                  </a:moveTo>
                  <a:cubicBezTo>
                    <a:pt x="156968" y="0"/>
                    <a:pt x="0" y="181951"/>
                    <a:pt x="0" y="406400"/>
                  </a:cubicBezTo>
                  <a:cubicBezTo>
                    <a:pt x="0" y="630849"/>
                    <a:pt x="156968" y="812800"/>
                    <a:pt x="350597" y="812800"/>
                  </a:cubicBezTo>
                  <a:cubicBezTo>
                    <a:pt x="544227" y="812800"/>
                    <a:pt x="701195" y="630849"/>
                    <a:pt x="701195" y="406400"/>
                  </a:cubicBezTo>
                  <a:cubicBezTo>
                    <a:pt x="701195" y="181951"/>
                    <a:pt x="544227" y="0"/>
                    <a:pt x="350597" y="0"/>
                  </a:cubicBezTo>
                  <a:close/>
                </a:path>
              </a:pathLst>
            </a:custGeom>
            <a:solidFill>
              <a:srgbClr val="F5BA53"/>
            </a:solidFill>
          </p:spPr>
        </p:sp>
        <p:sp>
          <p:nvSpPr>
            <p:cNvPr name="TextBox 41" id="41"/>
            <p:cNvSpPr txBox="true"/>
            <p:nvPr/>
          </p:nvSpPr>
          <p:spPr>
            <a:xfrm>
              <a:off x="65737" y="19050"/>
              <a:ext cx="569721"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5</a:t>
              </a:r>
            </a:p>
          </p:txBody>
        </p:sp>
      </p:grpSp>
      <p:sp>
        <p:nvSpPr>
          <p:cNvPr name="TextBox 42" id="42"/>
          <p:cNvSpPr txBox="true"/>
          <p:nvPr/>
        </p:nvSpPr>
        <p:spPr>
          <a:xfrm rot="0">
            <a:off x="11222446" y="1868556"/>
            <a:ext cx="4471198" cy="175846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Program Development in Java </a:t>
            </a:r>
          </a:p>
        </p:txBody>
      </p:sp>
      <p:grpSp>
        <p:nvGrpSpPr>
          <p:cNvPr name="Group 43" id="43"/>
          <p:cNvGrpSpPr/>
          <p:nvPr/>
        </p:nvGrpSpPr>
        <p:grpSpPr>
          <a:xfrm rot="0">
            <a:off x="10433766" y="6814802"/>
            <a:ext cx="650739" cy="650739"/>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9</a:t>
              </a:r>
            </a:p>
          </p:txBody>
        </p:sp>
      </p:grpSp>
      <p:sp>
        <p:nvSpPr>
          <p:cNvPr name="TextBox 46" id="46"/>
          <p:cNvSpPr txBox="true"/>
          <p:nvPr/>
        </p:nvSpPr>
        <p:spPr>
          <a:xfrm rot="0">
            <a:off x="11347976" y="679164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310329" y="851816"/>
            <a:ext cx="12939588" cy="1876969"/>
            <a:chOff x="0" y="0"/>
            <a:chExt cx="2801670" cy="406400"/>
          </a:xfrm>
        </p:grpSpPr>
        <p:sp>
          <p:nvSpPr>
            <p:cNvPr name="Freeform 3" id="3"/>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0990179" y="3349324"/>
            <a:ext cx="12538243" cy="7158197"/>
          </a:xfrm>
          <a:custGeom>
            <a:avLst/>
            <a:gdLst/>
            <a:ahLst/>
            <a:cxnLst/>
            <a:rect r="r" b="b" t="t" l="l"/>
            <a:pathLst>
              <a:path h="7158197" w="12538243">
                <a:moveTo>
                  <a:pt x="0" y="0"/>
                </a:moveTo>
                <a:lnTo>
                  <a:pt x="12538242" y="0"/>
                </a:lnTo>
                <a:lnTo>
                  <a:pt x="12538242" y="7158196"/>
                </a:lnTo>
                <a:lnTo>
                  <a:pt x="0" y="7158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7785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73894" y="1336179"/>
            <a:ext cx="10214106"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Original Scenario </a:t>
            </a:r>
          </a:p>
        </p:txBody>
      </p:sp>
      <p:sp>
        <p:nvSpPr>
          <p:cNvPr name="TextBox 8" id="8"/>
          <p:cNvSpPr txBox="true"/>
          <p:nvPr/>
        </p:nvSpPr>
        <p:spPr>
          <a:xfrm rot="0">
            <a:off x="473894" y="3311224"/>
            <a:ext cx="11376539" cy="4924425"/>
          </a:xfrm>
          <a:prstGeom prst="rect">
            <a:avLst/>
          </a:prstGeom>
        </p:spPr>
        <p:txBody>
          <a:bodyPr anchor="t" rtlCol="false" tIns="0" lIns="0" bIns="0" rIns="0">
            <a:spAutoFit/>
          </a:bodyPr>
          <a:lstStyle/>
          <a:p>
            <a:pPr algn="l">
              <a:lnSpc>
                <a:spcPts val="4310"/>
              </a:lnSpc>
            </a:pPr>
            <a:r>
              <a:rPr lang="en-US" sz="3591">
                <a:solidFill>
                  <a:srgbClr val="3B435F"/>
                </a:solidFill>
                <a:latin typeface="Poppins"/>
              </a:rPr>
              <a:t>The humanitarian aid organization dispatches relief shipments to disaster-stricken areas using a cargo plane. The plane has a maximum weight capacity crucial for safe operations. </a:t>
            </a:r>
            <a:r>
              <a:rPr lang="en-US" sz="3591">
                <a:solidFill>
                  <a:srgbClr val="3B435F"/>
                </a:solidFill>
                <a:latin typeface="Poppins Bold"/>
              </a:rPr>
              <a:t>Each aid cargo item has a weight and a priority value indicating its urgency</a:t>
            </a:r>
            <a:r>
              <a:rPr lang="en-US" sz="3591">
                <a:solidFill>
                  <a:srgbClr val="3B435F"/>
                </a:solidFill>
                <a:latin typeface="Poppins"/>
              </a:rPr>
              <a:t>. The objective is to </a:t>
            </a:r>
            <a:r>
              <a:rPr lang="en-US" sz="3591">
                <a:solidFill>
                  <a:srgbClr val="3B435F"/>
                </a:solidFill>
                <a:latin typeface="Poppins Bold"/>
              </a:rPr>
              <a:t>load the plane to maximize the total priority value without exceeding its weight limit</a:t>
            </a:r>
            <a:r>
              <a:rPr lang="en-US" sz="3591">
                <a:solidFill>
                  <a:srgbClr val="3B435F"/>
                </a:solidFill>
                <a:latin typeface="Poppins"/>
              </a:rPr>
              <a:t>, ensuring efficient and effective aid delivery to save lives.</a:t>
            </a:r>
          </a:p>
        </p:txBody>
      </p:sp>
      <p:sp>
        <p:nvSpPr>
          <p:cNvPr name="Freeform 9" id="9"/>
          <p:cNvSpPr/>
          <p:nvPr/>
        </p:nvSpPr>
        <p:spPr>
          <a:xfrm flipH="false" flipV="false" rot="0">
            <a:off x="6124105"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109976"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9873832" y="205066"/>
            <a:ext cx="7668040" cy="9916054"/>
            <a:chOff x="0" y="0"/>
            <a:chExt cx="2019566" cy="2611636"/>
          </a:xfrm>
        </p:grpSpPr>
        <p:sp>
          <p:nvSpPr>
            <p:cNvPr name="Freeform 3" id="3"/>
            <p:cNvSpPr/>
            <p:nvPr/>
          </p:nvSpPr>
          <p:spPr>
            <a:xfrm flipH="false" flipV="false" rot="0">
              <a:off x="0" y="0"/>
              <a:ext cx="2019566" cy="2611636"/>
            </a:xfrm>
            <a:custGeom>
              <a:avLst/>
              <a:gdLst/>
              <a:ahLst/>
              <a:cxnLst/>
              <a:rect r="r" b="b" t="t" l="l"/>
              <a:pathLst>
                <a:path h="2611636" w="2019566">
                  <a:moveTo>
                    <a:pt x="0" y="0"/>
                  </a:moveTo>
                  <a:lnTo>
                    <a:pt x="2019566" y="0"/>
                  </a:lnTo>
                  <a:lnTo>
                    <a:pt x="2019566" y="2611636"/>
                  </a:lnTo>
                  <a:lnTo>
                    <a:pt x="0" y="2611636"/>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2019566" cy="2668786"/>
            </a:xfrm>
            <a:prstGeom prst="rect">
              <a:avLst/>
            </a:prstGeom>
          </p:spPr>
          <p:txBody>
            <a:bodyPr anchor="ctr" rtlCol="false" tIns="50800" lIns="50800" bIns="50800" rIns="50800"/>
            <a:lstStyle/>
            <a:p>
              <a:pPr algn="ctr">
                <a:lnSpc>
                  <a:spcPts val="3219"/>
                </a:lnSpc>
              </a:pPr>
            </a:p>
          </p:txBody>
        </p:sp>
      </p:grpSp>
      <p:graphicFrame>
        <p:nvGraphicFramePr>
          <p:cNvPr name="Table 5" id="5"/>
          <p:cNvGraphicFramePr>
            <a:graphicFrameLocks noGrp="true"/>
          </p:cNvGraphicFramePr>
          <p:nvPr/>
        </p:nvGraphicFramePr>
        <p:xfrm>
          <a:off x="10152937" y="457742"/>
          <a:ext cx="7106363" cy="9410700"/>
        </p:xfrm>
        <a:graphic>
          <a:graphicData uri="http://schemas.openxmlformats.org/drawingml/2006/table">
            <a:tbl>
              <a:tblPr/>
              <a:tblGrid>
                <a:gridCol w="4090244"/>
                <a:gridCol w="1397011"/>
                <a:gridCol w="1619107"/>
              </a:tblGrid>
              <a:tr h="467672">
                <a:tc>
                  <a:txBody>
                    <a:bodyPr anchor="t" rtlCol="false"/>
                    <a:lstStyle/>
                    <a:p>
                      <a:pPr algn="l">
                        <a:lnSpc>
                          <a:spcPts val="2379"/>
                        </a:lnSpc>
                        <a:defRPr/>
                      </a:pPr>
                      <a:r>
                        <a:rPr lang="en-US" sz="1699">
                          <a:solidFill>
                            <a:srgbClr val="000000"/>
                          </a:solidFill>
                          <a:latin typeface="Poetsen"/>
                        </a:rPr>
                        <a:t>Item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Weight (kg)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Priority Value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Non-perishable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Bottled Water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First Aid Kit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Insulated Blankets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Emergency Shelter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Baby Formula and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Personal Hygiene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Water Purification System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Portable Toilet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Medical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Communication Devices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026">
                <a:tc>
                  <a:txBody>
                    <a:bodyPr anchor="t" rtlCol="false"/>
                    <a:lstStyle/>
                    <a:p>
                      <a:pPr algn="l">
                        <a:lnSpc>
                          <a:spcPts val="2939"/>
                        </a:lnSpc>
                        <a:defRPr/>
                      </a:pPr>
                      <a:r>
                        <a:rPr lang="en-US" sz="2099">
                          <a:solidFill>
                            <a:srgbClr val="000000"/>
                          </a:solidFill>
                          <a:latin typeface="Poetsen"/>
                        </a:rPr>
                        <a:t>Fire-starting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Tools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Sanitation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Pet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659"/>
                        </a:lnSpc>
                        <a:defRPr/>
                      </a:pPr>
                      <a:r>
                        <a:rPr lang="en-US" sz="1899">
                          <a:solidFill>
                            <a:srgbClr val="000000"/>
                          </a:solidFill>
                          <a:latin typeface="Poetsen"/>
                        </a:rPr>
                        <a:t>Entertainment and Comfort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Safety Gear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322380" y="1448059"/>
            <a:ext cx="9357925" cy="7858408"/>
          </a:xfrm>
          <a:prstGeom prst="rect">
            <a:avLst/>
          </a:prstGeom>
        </p:spPr>
        <p:txBody>
          <a:bodyPr anchor="t" rtlCol="false" tIns="0" lIns="0" bIns="0" rIns="0">
            <a:spAutoFit/>
          </a:bodyPr>
          <a:lstStyle/>
          <a:p>
            <a:pPr algn="just">
              <a:lnSpc>
                <a:spcPts val="4488"/>
              </a:lnSpc>
            </a:pPr>
            <a:r>
              <a:rPr lang="en-US" sz="2992" spc="2" u="sng">
                <a:solidFill>
                  <a:srgbClr val="242D47"/>
                </a:solidFill>
                <a:latin typeface="Poppins"/>
              </a:rPr>
              <a:t>Purpose</a:t>
            </a:r>
          </a:p>
          <a:p>
            <a:pPr algn="just">
              <a:lnSpc>
                <a:spcPts val="4488"/>
              </a:lnSpc>
            </a:pPr>
            <a:r>
              <a:rPr lang="en-US" sz="2992" spc="2">
                <a:solidFill>
                  <a:srgbClr val="242D47"/>
                </a:solidFill>
                <a:latin typeface="Poppins"/>
              </a:rPr>
              <a:t>Efficient and effective delivery of critical supplies to mitigate suffering and save lives in disaster-affected areas by maximizing total priority value of aid cargo without exceeding 4000 kg weight limit.</a:t>
            </a:r>
          </a:p>
          <a:p>
            <a:pPr algn="just">
              <a:lnSpc>
                <a:spcPts val="4488"/>
              </a:lnSpc>
            </a:pPr>
          </a:p>
          <a:p>
            <a:pPr algn="just" marL="646095" indent="-323048" lvl="1">
              <a:lnSpc>
                <a:spcPts val="4488"/>
              </a:lnSpc>
              <a:buFont typeface="Arial"/>
              <a:buChar char="•"/>
            </a:pPr>
            <a:r>
              <a:rPr lang="en-US" sz="2992" spc="2">
                <a:solidFill>
                  <a:srgbClr val="242D47"/>
                </a:solidFill>
                <a:latin typeface="Poppins"/>
              </a:rPr>
              <a:t>Cargo Plane Weight Capacity: </a:t>
            </a:r>
            <a:r>
              <a:rPr lang="en-US" sz="2992" spc="2">
                <a:solidFill>
                  <a:srgbClr val="242D47"/>
                </a:solidFill>
                <a:latin typeface="Poppins Bold"/>
              </a:rPr>
              <a:t>4000 kg</a:t>
            </a:r>
          </a:p>
          <a:p>
            <a:pPr algn="just" marL="646095" indent="-323048" lvl="1">
              <a:lnSpc>
                <a:spcPts val="4488"/>
              </a:lnSpc>
              <a:buFont typeface="Arial"/>
              <a:buChar char="•"/>
            </a:pPr>
            <a:r>
              <a:rPr lang="en-US" sz="2992" spc="2">
                <a:solidFill>
                  <a:srgbClr val="242D47"/>
                </a:solidFill>
                <a:latin typeface="Poppins"/>
              </a:rPr>
              <a:t>Aid Items: Specific weight and priority value</a:t>
            </a:r>
          </a:p>
          <a:p>
            <a:pPr algn="just">
              <a:lnSpc>
                <a:spcPts val="4488"/>
              </a:lnSpc>
            </a:pPr>
          </a:p>
          <a:p>
            <a:pPr algn="just">
              <a:lnSpc>
                <a:spcPts val="4488"/>
              </a:lnSpc>
            </a:pPr>
            <a:r>
              <a:rPr lang="en-US" sz="2992" spc="2" u="sng">
                <a:solidFill>
                  <a:srgbClr val="242D47"/>
                </a:solidFill>
                <a:latin typeface="Poppins"/>
              </a:rPr>
              <a:t>Goal</a:t>
            </a:r>
          </a:p>
          <a:p>
            <a:pPr algn="just" marL="646095" indent="-323048" lvl="1">
              <a:lnSpc>
                <a:spcPts val="4488"/>
              </a:lnSpc>
              <a:buFont typeface="Arial"/>
              <a:buChar char="•"/>
            </a:pPr>
            <a:r>
              <a:rPr lang="en-US" sz="2992" spc="2">
                <a:solidFill>
                  <a:srgbClr val="242D47"/>
                </a:solidFill>
                <a:latin typeface="Poppins"/>
              </a:rPr>
              <a:t>Load plane to maximize priority value</a:t>
            </a:r>
          </a:p>
          <a:p>
            <a:pPr algn="just" marL="646095" indent="-323048" lvl="1">
              <a:lnSpc>
                <a:spcPts val="4488"/>
              </a:lnSpc>
              <a:buFont typeface="Arial"/>
              <a:buChar char="•"/>
            </a:pPr>
            <a:r>
              <a:rPr lang="en-US" sz="2992" spc="2">
                <a:solidFill>
                  <a:srgbClr val="242D47"/>
                </a:solidFill>
                <a:latin typeface="Poppins"/>
              </a:rPr>
              <a:t>Ensure total weight ≤ 4000 kg</a:t>
            </a:r>
          </a:p>
          <a:p>
            <a:pPr algn="just">
              <a:lnSpc>
                <a:spcPts val="4488"/>
              </a:lnSpc>
            </a:pPr>
          </a:p>
        </p:txBody>
      </p:sp>
      <p:grpSp>
        <p:nvGrpSpPr>
          <p:cNvPr name="Group 7" id="7"/>
          <p:cNvGrpSpPr/>
          <p:nvPr/>
        </p:nvGrpSpPr>
        <p:grpSpPr>
          <a:xfrm rot="0">
            <a:off x="-1310329" y="157441"/>
            <a:ext cx="7707290" cy="1117991"/>
            <a:chOff x="0" y="0"/>
            <a:chExt cx="2801670" cy="406400"/>
          </a:xfrm>
        </p:grpSpPr>
        <p:sp>
          <p:nvSpPr>
            <p:cNvPr name="Freeform 8" id="8"/>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9" id="9"/>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TextBox 10" id="10"/>
          <p:cNvSpPr txBox="true"/>
          <p:nvPr/>
        </p:nvSpPr>
        <p:spPr>
          <a:xfrm rot="0">
            <a:off x="-247581" y="448598"/>
            <a:ext cx="6083893" cy="640451"/>
          </a:xfrm>
          <a:prstGeom prst="rect">
            <a:avLst/>
          </a:prstGeom>
        </p:spPr>
        <p:txBody>
          <a:bodyPr anchor="t" rtlCol="false" tIns="0" lIns="0" bIns="0" rIns="0">
            <a:spAutoFit/>
          </a:bodyPr>
          <a:lstStyle/>
          <a:p>
            <a:pPr algn="ctr">
              <a:lnSpc>
                <a:spcPts val="4776"/>
              </a:lnSpc>
            </a:pPr>
            <a:r>
              <a:rPr lang="en-US" sz="4924">
                <a:solidFill>
                  <a:srgbClr val="3B435F"/>
                </a:solidFill>
                <a:latin typeface="Poetsen"/>
              </a:rPr>
              <a:t>Original Scenario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47464" y="-248237"/>
            <a:ext cx="5587787" cy="2875171"/>
          </a:xfrm>
          <a:custGeom>
            <a:avLst/>
            <a:gdLst/>
            <a:ahLst/>
            <a:cxnLst/>
            <a:rect r="r" b="b" t="t" l="l"/>
            <a:pathLst>
              <a:path h="2875171" w="5587787">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329" y="157441"/>
            <a:ext cx="15880021" cy="1243751"/>
            <a:chOff x="0" y="0"/>
            <a:chExt cx="5772532" cy="452115"/>
          </a:xfrm>
        </p:grpSpPr>
        <p:sp>
          <p:nvSpPr>
            <p:cNvPr name="Freeform 4" id="4"/>
            <p:cNvSpPr/>
            <p:nvPr/>
          </p:nvSpPr>
          <p:spPr>
            <a:xfrm flipH="false" flipV="false" rot="0">
              <a:off x="0" y="0"/>
              <a:ext cx="5772532" cy="452115"/>
            </a:xfrm>
            <a:custGeom>
              <a:avLst/>
              <a:gdLst/>
              <a:ahLst/>
              <a:cxnLst/>
              <a:rect r="r" b="b" t="t" l="l"/>
              <a:pathLst>
                <a:path h="452115" w="5772532">
                  <a:moveTo>
                    <a:pt x="0" y="0"/>
                  </a:moveTo>
                  <a:lnTo>
                    <a:pt x="5569332" y="0"/>
                  </a:lnTo>
                  <a:lnTo>
                    <a:pt x="5772532" y="226057"/>
                  </a:lnTo>
                  <a:lnTo>
                    <a:pt x="5569332" y="452115"/>
                  </a:lnTo>
                  <a:lnTo>
                    <a:pt x="0" y="452115"/>
                  </a:lnTo>
                  <a:lnTo>
                    <a:pt x="203200" y="226057"/>
                  </a:lnTo>
                  <a:lnTo>
                    <a:pt x="0" y="0"/>
                  </a:lnTo>
                  <a:close/>
                </a:path>
              </a:pathLst>
            </a:custGeom>
            <a:solidFill>
              <a:srgbClr val="F5BA53"/>
            </a:solidFill>
          </p:spPr>
        </p:sp>
        <p:sp>
          <p:nvSpPr>
            <p:cNvPr name="TextBox 5" id="5"/>
            <p:cNvSpPr txBox="true"/>
            <p:nvPr/>
          </p:nvSpPr>
          <p:spPr>
            <a:xfrm>
              <a:off x="177800" y="-57150"/>
              <a:ext cx="5518532" cy="509265"/>
            </a:xfrm>
            <a:prstGeom prst="rect">
              <a:avLst/>
            </a:prstGeom>
          </p:spPr>
          <p:txBody>
            <a:bodyPr anchor="ctr" rtlCol="false" tIns="50800" lIns="50800" bIns="50800" rIns="50800"/>
            <a:lstStyle/>
            <a:p>
              <a:pPr algn="ctr">
                <a:lnSpc>
                  <a:spcPts val="3219"/>
                </a:lnSpc>
              </a:pPr>
            </a:p>
          </p:txBody>
        </p:sp>
      </p:grpSp>
      <p:sp>
        <p:nvSpPr>
          <p:cNvPr name="TextBox 6" id="6"/>
          <p:cNvSpPr txBox="true"/>
          <p:nvPr/>
        </p:nvSpPr>
        <p:spPr>
          <a:xfrm rot="0">
            <a:off x="351476" y="504449"/>
            <a:ext cx="13501845" cy="664035"/>
          </a:xfrm>
          <a:prstGeom prst="rect">
            <a:avLst/>
          </a:prstGeom>
        </p:spPr>
        <p:txBody>
          <a:bodyPr anchor="t" rtlCol="false" tIns="0" lIns="0" bIns="0" rIns="0">
            <a:spAutoFit/>
          </a:bodyPr>
          <a:lstStyle/>
          <a:p>
            <a:pPr algn="ctr">
              <a:lnSpc>
                <a:spcPts val="4970"/>
              </a:lnSpc>
            </a:pPr>
            <a:r>
              <a:rPr lang="en-US" sz="5124">
                <a:solidFill>
                  <a:srgbClr val="3B435F"/>
                </a:solidFill>
                <a:latin typeface="Poetsen"/>
              </a:rPr>
              <a:t>Importance of Finding an Optimal Solution</a:t>
            </a:r>
            <a:r>
              <a:rPr lang="en-US" sz="5124">
                <a:solidFill>
                  <a:srgbClr val="3B435F"/>
                </a:solidFill>
                <a:latin typeface="Poetsen"/>
              </a:rPr>
              <a:t> </a:t>
            </a:r>
          </a:p>
        </p:txBody>
      </p:sp>
      <p:sp>
        <p:nvSpPr>
          <p:cNvPr name="TextBox 7" id="7"/>
          <p:cNvSpPr txBox="true"/>
          <p:nvPr/>
        </p:nvSpPr>
        <p:spPr>
          <a:xfrm rot="0">
            <a:off x="0" y="2092710"/>
            <a:ext cx="18288000" cy="7390765"/>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3B435F"/>
                </a:solidFill>
                <a:latin typeface="Poppins Bold"/>
              </a:rPr>
              <a:t>Maximizing Aid Effectiveness: </a:t>
            </a:r>
            <a:r>
              <a:rPr lang="en-US" sz="2800">
                <a:solidFill>
                  <a:srgbClr val="3B435F"/>
                </a:solidFill>
                <a:latin typeface="Poppins"/>
              </a:rPr>
              <a:t>Prioritizes critical items like medical kits and food for immediate relief, reducing suffering and saving lives.</a:t>
            </a:r>
          </a:p>
          <a:p>
            <a:pPr algn="l">
              <a:lnSpc>
                <a:spcPts val="3920"/>
              </a:lnSpc>
            </a:pPr>
          </a:p>
          <a:p>
            <a:pPr algn="l" marL="604523" indent="-302261" lvl="1">
              <a:lnSpc>
                <a:spcPts val="3920"/>
              </a:lnSpc>
              <a:buFont typeface="Arial"/>
              <a:buChar char="•"/>
            </a:pPr>
            <a:r>
              <a:rPr lang="en-US" sz="2800">
                <a:solidFill>
                  <a:srgbClr val="3B435F"/>
                </a:solidFill>
                <a:latin typeface="Poppins Bold"/>
              </a:rPr>
              <a:t>Efficient Resource Utilization: </a:t>
            </a:r>
            <a:r>
              <a:rPr lang="en-US" sz="2800">
                <a:solidFill>
                  <a:srgbClr val="3B435F"/>
                </a:solidFill>
                <a:latin typeface="Poppins"/>
              </a:rPr>
              <a:t>Uses plane capacity fully, maximizing the amount of aid delivered per trip and improving overall mission impact.</a:t>
            </a:r>
          </a:p>
          <a:p>
            <a:pPr algn="l">
              <a:lnSpc>
                <a:spcPts val="3920"/>
              </a:lnSpc>
            </a:pPr>
          </a:p>
          <a:p>
            <a:pPr algn="l" marL="604523" indent="-302261" lvl="1">
              <a:lnSpc>
                <a:spcPts val="3920"/>
              </a:lnSpc>
              <a:buFont typeface="Arial"/>
              <a:buChar char="•"/>
            </a:pPr>
            <a:r>
              <a:rPr lang="en-US" sz="2800">
                <a:solidFill>
                  <a:srgbClr val="3B435F"/>
                </a:solidFill>
                <a:latin typeface="Poppins Bold"/>
              </a:rPr>
              <a:t>Operational Cost Management: </a:t>
            </a:r>
            <a:r>
              <a:rPr lang="en-US" sz="2800">
                <a:solidFill>
                  <a:srgbClr val="3B435F"/>
                </a:solidFill>
                <a:latin typeface="Poppins"/>
              </a:rPr>
              <a:t>Reduces trips, saving on fuel and operational costs, allowing more funds for supplies and aid workers.</a:t>
            </a:r>
          </a:p>
          <a:p>
            <a:pPr algn="l">
              <a:lnSpc>
                <a:spcPts val="3920"/>
              </a:lnSpc>
            </a:pPr>
          </a:p>
          <a:p>
            <a:pPr algn="l" marL="604523" indent="-302261" lvl="1">
              <a:lnSpc>
                <a:spcPts val="3920"/>
              </a:lnSpc>
              <a:buFont typeface="Arial"/>
              <a:buChar char="•"/>
            </a:pPr>
            <a:r>
              <a:rPr lang="en-US" sz="2800">
                <a:solidFill>
                  <a:srgbClr val="3B435F"/>
                </a:solidFill>
                <a:latin typeface="Poppins Bold"/>
              </a:rPr>
              <a:t>Timely Delivery: </a:t>
            </a:r>
            <a:r>
              <a:rPr lang="en-US" sz="2800">
                <a:solidFill>
                  <a:srgbClr val="3B435F"/>
                </a:solidFill>
                <a:latin typeface="Poppins"/>
              </a:rPr>
              <a:t>Ensures quick delivery of essential supplies, stabilizing disaster areas faster and aiding quicker recovery.</a:t>
            </a:r>
            <a:r>
              <a:rPr lang="en-US" sz="2800">
                <a:solidFill>
                  <a:srgbClr val="3B435F"/>
                </a:solidFill>
                <a:latin typeface="Poppins"/>
              </a:rPr>
              <a:t> </a:t>
            </a:r>
          </a:p>
          <a:p>
            <a:pPr algn="l">
              <a:lnSpc>
                <a:spcPts val="3920"/>
              </a:lnSpc>
            </a:pPr>
          </a:p>
          <a:p>
            <a:pPr algn="l" marL="604523" indent="-302261" lvl="1">
              <a:lnSpc>
                <a:spcPts val="3920"/>
              </a:lnSpc>
              <a:buFont typeface="Arial"/>
              <a:buChar char="•"/>
            </a:pPr>
            <a:r>
              <a:rPr lang="en-US" sz="2800">
                <a:solidFill>
                  <a:srgbClr val="3B435F"/>
                </a:solidFill>
                <a:latin typeface="Poppins Bold"/>
              </a:rPr>
              <a:t>Transparency and Accountability: </a:t>
            </a:r>
            <a:r>
              <a:rPr lang="en-US" sz="2800">
                <a:solidFill>
                  <a:srgbClr val="3B435F"/>
                </a:solidFill>
                <a:latin typeface="Poppins"/>
              </a:rPr>
              <a:t>Efficient distribution maintains donor trust, ensuring continued support and enhancing the organization's reputation.</a:t>
            </a:r>
          </a:p>
          <a:p>
            <a:pPr algn="l">
              <a:lnSpc>
                <a:spcPts val="3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6545302" y="3795389"/>
            <a:ext cx="5197396" cy="5376252"/>
            <a:chOff x="0" y="0"/>
            <a:chExt cx="1466675" cy="1517147"/>
          </a:xfrm>
        </p:grpSpPr>
        <p:sp>
          <p:nvSpPr>
            <p:cNvPr name="Freeform 3" id="3"/>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604956" y="3795389"/>
            <a:ext cx="5197396" cy="5376252"/>
            <a:chOff x="0" y="0"/>
            <a:chExt cx="1466675" cy="1517147"/>
          </a:xfrm>
        </p:grpSpPr>
        <p:sp>
          <p:nvSpPr>
            <p:cNvPr name="Freeform 6" id="6"/>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12485648" y="3795389"/>
            <a:ext cx="5197396" cy="5376252"/>
            <a:chOff x="0" y="0"/>
            <a:chExt cx="1466675" cy="1517147"/>
          </a:xfrm>
        </p:grpSpPr>
        <p:sp>
          <p:nvSpPr>
            <p:cNvPr name="Freeform 9" id="9"/>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399438" y="2822454"/>
            <a:ext cx="3608433" cy="539575"/>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SORTING </a:t>
            </a:r>
          </a:p>
        </p:txBody>
      </p:sp>
      <p:sp>
        <p:nvSpPr>
          <p:cNvPr name="TextBox 12" id="12"/>
          <p:cNvSpPr txBox="true"/>
          <p:nvPr/>
        </p:nvSpPr>
        <p:spPr>
          <a:xfrm rot="0">
            <a:off x="7415028" y="2579594"/>
            <a:ext cx="3457943"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DIVIDE AND CONQUER </a:t>
            </a:r>
          </a:p>
        </p:txBody>
      </p:sp>
      <p:sp>
        <p:nvSpPr>
          <p:cNvPr name="TextBox 13" id="13"/>
          <p:cNvSpPr txBox="true"/>
          <p:nvPr/>
        </p:nvSpPr>
        <p:spPr>
          <a:xfrm rot="0">
            <a:off x="1028700" y="4386562"/>
            <a:ext cx="4159802" cy="30551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Simple implementation and understanding.</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 not guarantee optimal solution. May overlook high-priority items.</a:t>
            </a:r>
          </a:p>
        </p:txBody>
      </p:sp>
      <p:sp>
        <p:nvSpPr>
          <p:cNvPr name="TextBox 14" id="14"/>
          <p:cNvSpPr txBox="true"/>
          <p:nvPr/>
        </p:nvSpPr>
        <p:spPr>
          <a:xfrm rot="0">
            <a:off x="12717158" y="2544630"/>
            <a:ext cx="4734376"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DYNAMIC PROGRAMMING</a:t>
            </a:r>
          </a:p>
        </p:txBody>
      </p:sp>
      <p:sp>
        <p:nvSpPr>
          <p:cNvPr name="TextBox 15" id="15"/>
          <p:cNvSpPr txBox="true"/>
          <p:nvPr/>
        </p:nvSpPr>
        <p:spPr>
          <a:xfrm rot="0">
            <a:off x="7064099"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Breaks down complex problems into manageable subproblems.</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naturally combine subproblems into an optimal global solution. Limited effectiveness for cargo loading.</a:t>
            </a:r>
          </a:p>
        </p:txBody>
      </p:sp>
      <p:sp>
        <p:nvSpPr>
          <p:cNvPr name="TextBox 16" id="16"/>
          <p:cNvSpPr txBox="true"/>
          <p:nvPr/>
        </p:nvSpPr>
        <p:spPr>
          <a:xfrm rot="0">
            <a:off x="12942848"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Guarantees optimal solution by considering all combinations. Avoids redundant calculations through memoization.</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Memory-intensive and complex. Increased computational overhead.</a:t>
            </a:r>
          </a:p>
        </p:txBody>
      </p:sp>
      <p:grpSp>
        <p:nvGrpSpPr>
          <p:cNvPr name="Group 17" id="17"/>
          <p:cNvGrpSpPr/>
          <p:nvPr/>
        </p:nvGrpSpPr>
        <p:grpSpPr>
          <a:xfrm rot="0">
            <a:off x="-771386" y="9352616"/>
            <a:ext cx="19762111" cy="1691886"/>
            <a:chOff x="0" y="0"/>
            <a:chExt cx="26349481" cy="2255849"/>
          </a:xfrm>
        </p:grpSpPr>
        <p:sp>
          <p:nvSpPr>
            <p:cNvPr name="Freeform 18" id="18"/>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19" id="19"/>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20" id="20"/>
          <p:cNvGrpSpPr/>
          <p:nvPr/>
        </p:nvGrpSpPr>
        <p:grpSpPr>
          <a:xfrm rot="0">
            <a:off x="311019" y="200310"/>
            <a:ext cx="14711729" cy="1212724"/>
            <a:chOff x="0" y="0"/>
            <a:chExt cx="19615639" cy="1616965"/>
          </a:xfrm>
        </p:grpSpPr>
        <p:grpSp>
          <p:nvGrpSpPr>
            <p:cNvPr name="Group 21" id="21"/>
            <p:cNvGrpSpPr/>
            <p:nvPr/>
          </p:nvGrpSpPr>
          <p:grpSpPr>
            <a:xfrm rot="0">
              <a:off x="0" y="0"/>
              <a:ext cx="19615639" cy="1616965"/>
              <a:chOff x="0" y="0"/>
              <a:chExt cx="4377676" cy="360863"/>
            </a:xfrm>
          </p:grpSpPr>
          <p:sp>
            <p:nvSpPr>
              <p:cNvPr name="Freeform 22" id="22"/>
              <p:cNvSpPr/>
              <p:nvPr/>
            </p:nvSpPr>
            <p:spPr>
              <a:xfrm flipH="false" flipV="false" rot="0">
                <a:off x="0" y="0"/>
                <a:ext cx="4377676" cy="360863"/>
              </a:xfrm>
              <a:custGeom>
                <a:avLst/>
                <a:gdLst/>
                <a:ahLst/>
                <a:cxnLst/>
                <a:rect r="r" b="b" t="t" l="l"/>
                <a:pathLst>
                  <a:path h="360863" w="4377676">
                    <a:moveTo>
                      <a:pt x="0" y="0"/>
                    </a:moveTo>
                    <a:lnTo>
                      <a:pt x="4174476" y="0"/>
                    </a:lnTo>
                    <a:lnTo>
                      <a:pt x="4377676" y="180431"/>
                    </a:lnTo>
                    <a:lnTo>
                      <a:pt x="4174476" y="360863"/>
                    </a:lnTo>
                    <a:lnTo>
                      <a:pt x="0" y="360863"/>
                    </a:lnTo>
                    <a:lnTo>
                      <a:pt x="203200" y="180431"/>
                    </a:lnTo>
                    <a:lnTo>
                      <a:pt x="0" y="0"/>
                    </a:lnTo>
                    <a:close/>
                  </a:path>
                </a:pathLst>
              </a:custGeom>
              <a:solidFill>
                <a:srgbClr val="F5BA53"/>
              </a:solidFill>
            </p:spPr>
          </p:sp>
          <p:sp>
            <p:nvSpPr>
              <p:cNvPr name="TextBox 23" id="23"/>
              <p:cNvSpPr txBox="true"/>
              <p:nvPr/>
            </p:nvSpPr>
            <p:spPr>
              <a:xfrm>
                <a:off x="177800" y="-57150"/>
                <a:ext cx="4123676" cy="418013"/>
              </a:xfrm>
              <a:prstGeom prst="rect">
                <a:avLst/>
              </a:prstGeom>
            </p:spPr>
            <p:txBody>
              <a:bodyPr anchor="ctr" rtlCol="false" tIns="50800" lIns="50800" bIns="50800" rIns="50800"/>
              <a:lstStyle/>
              <a:p>
                <a:pPr algn="ctr">
                  <a:lnSpc>
                    <a:spcPts val="3219"/>
                  </a:lnSpc>
                </a:pPr>
              </a:p>
            </p:txBody>
          </p:sp>
        </p:grpSp>
        <p:sp>
          <p:nvSpPr>
            <p:cNvPr name="TextBox 24" id="24"/>
            <p:cNvSpPr txBox="true"/>
            <p:nvPr/>
          </p:nvSpPr>
          <p:spPr>
            <a:xfrm rot="0">
              <a:off x="796886" y="232864"/>
              <a:ext cx="18555660"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9171641"/>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10598584" y="3933448"/>
            <a:ext cx="5553300" cy="4857192"/>
            <a:chOff x="0" y="0"/>
            <a:chExt cx="1567109" cy="1370671"/>
          </a:xfrm>
        </p:grpSpPr>
        <p:sp>
          <p:nvSpPr>
            <p:cNvPr name="Freeform 6" id="6"/>
            <p:cNvSpPr/>
            <p:nvPr/>
          </p:nvSpPr>
          <p:spPr>
            <a:xfrm flipH="false" flipV="false" rot="0">
              <a:off x="0" y="0"/>
              <a:ext cx="1567109" cy="1370671"/>
            </a:xfrm>
            <a:custGeom>
              <a:avLst/>
              <a:gdLst/>
              <a:ahLst/>
              <a:cxnLst/>
              <a:rect r="r" b="b" t="t" l="l"/>
              <a:pathLst>
                <a:path h="1370671" w="1567109">
                  <a:moveTo>
                    <a:pt x="0" y="0"/>
                  </a:moveTo>
                  <a:lnTo>
                    <a:pt x="1567109" y="0"/>
                  </a:lnTo>
                  <a:lnTo>
                    <a:pt x="1567109" y="1370671"/>
                  </a:lnTo>
                  <a:lnTo>
                    <a:pt x="0" y="1370671"/>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567109" cy="1427821"/>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2363666" y="3933448"/>
            <a:ext cx="5443791" cy="4857192"/>
            <a:chOff x="0" y="0"/>
            <a:chExt cx="1536206" cy="1370671"/>
          </a:xfrm>
        </p:grpSpPr>
        <p:sp>
          <p:nvSpPr>
            <p:cNvPr name="Freeform 9" id="9"/>
            <p:cNvSpPr/>
            <p:nvPr/>
          </p:nvSpPr>
          <p:spPr>
            <a:xfrm flipH="false" flipV="false" rot="0">
              <a:off x="0" y="0"/>
              <a:ext cx="1536206" cy="1370671"/>
            </a:xfrm>
            <a:custGeom>
              <a:avLst/>
              <a:gdLst/>
              <a:ahLst/>
              <a:cxnLst/>
              <a:rect r="r" b="b" t="t" l="l"/>
              <a:pathLst>
                <a:path h="1370671" w="1536206">
                  <a:moveTo>
                    <a:pt x="0" y="0"/>
                  </a:moveTo>
                  <a:lnTo>
                    <a:pt x="1536206" y="0"/>
                  </a:lnTo>
                  <a:lnTo>
                    <a:pt x="1536206" y="1370671"/>
                  </a:lnTo>
                  <a:lnTo>
                    <a:pt x="0" y="1370671"/>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536206" cy="1427821"/>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3281345" y="2516625"/>
            <a:ext cx="3608433" cy="1044400"/>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GREEDY ALGORITHM </a:t>
            </a:r>
          </a:p>
        </p:txBody>
      </p:sp>
      <p:sp>
        <p:nvSpPr>
          <p:cNvPr name="TextBox 12" id="12"/>
          <p:cNvSpPr txBox="true"/>
          <p:nvPr/>
        </p:nvSpPr>
        <p:spPr>
          <a:xfrm rot="0">
            <a:off x="11362154" y="2517628"/>
            <a:ext cx="4204440"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GRAPH ALGORITHMS </a:t>
            </a:r>
          </a:p>
        </p:txBody>
      </p:sp>
      <p:grpSp>
        <p:nvGrpSpPr>
          <p:cNvPr name="Group 13" id="13"/>
          <p:cNvGrpSpPr/>
          <p:nvPr/>
        </p:nvGrpSpPr>
        <p:grpSpPr>
          <a:xfrm rot="0">
            <a:off x="311019" y="164263"/>
            <a:ext cx="14654464" cy="1212724"/>
            <a:chOff x="0" y="0"/>
            <a:chExt cx="19539286" cy="1616965"/>
          </a:xfrm>
        </p:grpSpPr>
        <p:grpSp>
          <p:nvGrpSpPr>
            <p:cNvPr name="Group 14" id="14"/>
            <p:cNvGrpSpPr/>
            <p:nvPr/>
          </p:nvGrpSpPr>
          <p:grpSpPr>
            <a:xfrm rot="0">
              <a:off x="0" y="0"/>
              <a:ext cx="19539286" cy="1616965"/>
              <a:chOff x="0" y="0"/>
              <a:chExt cx="4360636" cy="360863"/>
            </a:xfrm>
          </p:grpSpPr>
          <p:sp>
            <p:nvSpPr>
              <p:cNvPr name="Freeform 15" id="15"/>
              <p:cNvSpPr/>
              <p:nvPr/>
            </p:nvSpPr>
            <p:spPr>
              <a:xfrm flipH="false" flipV="false" rot="0">
                <a:off x="0" y="0"/>
                <a:ext cx="4360636" cy="360863"/>
              </a:xfrm>
              <a:custGeom>
                <a:avLst/>
                <a:gdLst/>
                <a:ahLst/>
                <a:cxnLst/>
                <a:rect r="r" b="b" t="t" l="l"/>
                <a:pathLst>
                  <a:path h="360863" w="4360636">
                    <a:moveTo>
                      <a:pt x="0" y="0"/>
                    </a:moveTo>
                    <a:lnTo>
                      <a:pt x="4157436" y="0"/>
                    </a:lnTo>
                    <a:lnTo>
                      <a:pt x="4360636" y="180431"/>
                    </a:lnTo>
                    <a:lnTo>
                      <a:pt x="4157436" y="360863"/>
                    </a:lnTo>
                    <a:lnTo>
                      <a:pt x="0" y="360863"/>
                    </a:lnTo>
                    <a:lnTo>
                      <a:pt x="203200" y="180431"/>
                    </a:lnTo>
                    <a:lnTo>
                      <a:pt x="0" y="0"/>
                    </a:lnTo>
                    <a:close/>
                  </a:path>
                </a:pathLst>
              </a:custGeom>
              <a:solidFill>
                <a:srgbClr val="F5BA53"/>
              </a:solidFill>
            </p:spPr>
          </p:sp>
          <p:sp>
            <p:nvSpPr>
              <p:cNvPr name="TextBox 16" id="16"/>
              <p:cNvSpPr txBox="true"/>
              <p:nvPr/>
            </p:nvSpPr>
            <p:spPr>
              <a:xfrm>
                <a:off x="177800" y="-57150"/>
                <a:ext cx="4106636" cy="418013"/>
              </a:xfrm>
              <a:prstGeom prst="rect">
                <a:avLst/>
              </a:prstGeom>
            </p:spPr>
            <p:txBody>
              <a:bodyPr anchor="ctr" rtlCol="false" tIns="50800" lIns="50800" bIns="50800" rIns="50800"/>
              <a:lstStyle/>
              <a:p>
                <a:pPr algn="ctr">
                  <a:lnSpc>
                    <a:spcPts val="3219"/>
                  </a:lnSpc>
                </a:pPr>
              </a:p>
            </p:txBody>
          </p:sp>
        </p:grpSp>
        <p:sp>
          <p:nvSpPr>
            <p:cNvPr name="TextBox 17" id="17"/>
            <p:cNvSpPr txBox="true"/>
            <p:nvPr/>
          </p:nvSpPr>
          <p:spPr>
            <a:xfrm rot="0">
              <a:off x="793785" y="232864"/>
              <a:ext cx="18483433"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
        <p:nvSpPr>
          <p:cNvPr name="TextBox 18" id="18"/>
          <p:cNvSpPr txBox="true"/>
          <p:nvPr/>
        </p:nvSpPr>
        <p:spPr>
          <a:xfrm rot="0">
            <a:off x="2746262" y="4385704"/>
            <a:ext cx="4678599"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Fast and easy to implement. Works well for sorted items by value-to-weight ratio.</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always produce optimal solution. May overlook better solutions by focusing on immediate gains.</a:t>
            </a:r>
          </a:p>
        </p:txBody>
      </p:sp>
      <p:sp>
        <p:nvSpPr>
          <p:cNvPr name="TextBox 19" id="19"/>
          <p:cNvSpPr txBox="true"/>
          <p:nvPr/>
        </p:nvSpPr>
        <p:spPr>
          <a:xfrm rot="0">
            <a:off x="11114726" y="4358213"/>
            <a:ext cx="4699296"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Represents problems visually. Can find paths optimizing both weight and value.</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More complex and less intuitive for knapsack-type problems. Requires more expertise and computational 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534908" y="376826"/>
            <a:ext cx="6708300" cy="742361"/>
            <a:chOff x="0" y="0"/>
            <a:chExt cx="2888598" cy="319661"/>
          </a:xfrm>
        </p:grpSpPr>
        <p:sp>
          <p:nvSpPr>
            <p:cNvPr name="Freeform 3" id="3"/>
            <p:cNvSpPr/>
            <p:nvPr/>
          </p:nvSpPr>
          <p:spPr>
            <a:xfrm flipH="false" flipV="false" rot="0">
              <a:off x="0" y="0"/>
              <a:ext cx="2888598" cy="319661"/>
            </a:xfrm>
            <a:custGeom>
              <a:avLst/>
              <a:gdLst/>
              <a:ahLst/>
              <a:cxnLst/>
              <a:rect r="r" b="b" t="t" l="l"/>
              <a:pathLst>
                <a:path h="319661" w="2888598">
                  <a:moveTo>
                    <a:pt x="0" y="0"/>
                  </a:moveTo>
                  <a:lnTo>
                    <a:pt x="2685398" y="0"/>
                  </a:lnTo>
                  <a:lnTo>
                    <a:pt x="2888598" y="159830"/>
                  </a:lnTo>
                  <a:lnTo>
                    <a:pt x="2685398" y="319661"/>
                  </a:lnTo>
                  <a:lnTo>
                    <a:pt x="0" y="319661"/>
                  </a:lnTo>
                  <a:lnTo>
                    <a:pt x="203200" y="159830"/>
                  </a:lnTo>
                  <a:lnTo>
                    <a:pt x="0" y="0"/>
                  </a:lnTo>
                  <a:close/>
                </a:path>
              </a:pathLst>
            </a:custGeom>
            <a:solidFill>
              <a:srgbClr val="F5BA53"/>
            </a:solidFill>
          </p:spPr>
        </p:sp>
        <p:sp>
          <p:nvSpPr>
            <p:cNvPr name="TextBox 4" id="4"/>
            <p:cNvSpPr txBox="true"/>
            <p:nvPr/>
          </p:nvSpPr>
          <p:spPr>
            <a:xfrm>
              <a:off x="177800" y="-57150"/>
              <a:ext cx="2634598" cy="376811"/>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6595621" y="376826"/>
            <a:ext cx="4333866" cy="9702099"/>
          </a:xfrm>
          <a:custGeom>
            <a:avLst/>
            <a:gdLst/>
            <a:ahLst/>
            <a:cxnLst/>
            <a:rect r="r" b="b" t="t" l="l"/>
            <a:pathLst>
              <a:path h="9702099" w="4333866">
                <a:moveTo>
                  <a:pt x="0" y="0"/>
                </a:moveTo>
                <a:lnTo>
                  <a:pt x="4333866" y="0"/>
                </a:lnTo>
                <a:lnTo>
                  <a:pt x="4333866" y="9702099"/>
                </a:lnTo>
                <a:lnTo>
                  <a:pt x="0" y="9702099"/>
                </a:lnTo>
                <a:lnTo>
                  <a:pt x="0" y="0"/>
                </a:lnTo>
                <a:close/>
              </a:path>
            </a:pathLst>
          </a:custGeom>
          <a:blipFill>
            <a:blip r:embed="rId2"/>
            <a:stretch>
              <a:fillRect l="0" t="0" r="0" b="0"/>
            </a:stretch>
          </a:blipFill>
        </p:spPr>
      </p:sp>
      <p:sp>
        <p:nvSpPr>
          <p:cNvPr name="TextBox 6" id="6"/>
          <p:cNvSpPr txBox="true"/>
          <p:nvPr/>
        </p:nvSpPr>
        <p:spPr>
          <a:xfrm rot="0">
            <a:off x="-1196520" y="444363"/>
            <a:ext cx="8363273"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Algorithm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DAGIyQkQTu8</dc:identifier>
  <dcterms:modified xsi:type="dcterms:W3CDTF">2011-08-01T06:04:30Z</dcterms:modified>
  <cp:revision>1</cp:revision>
  <dc:title>Cargo Loading</dc:title>
</cp:coreProperties>
</file>